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1" r:id="rId2"/>
    <p:sldMasterId id="2147483715" r:id="rId3"/>
    <p:sldMasterId id="2147483742" r:id="rId4"/>
    <p:sldMasterId id="2147483754" r:id="rId5"/>
    <p:sldMasterId id="2147483766" r:id="rId6"/>
    <p:sldMasterId id="2147483778" r:id="rId7"/>
    <p:sldMasterId id="2147483838" r:id="rId8"/>
  </p:sldMasterIdLst>
  <p:notesMasterIdLst>
    <p:notesMasterId r:id="rId17"/>
  </p:notesMasterIdLst>
  <p:handoutMasterIdLst>
    <p:handoutMasterId r:id="rId18"/>
  </p:handoutMasterIdLst>
  <p:sldIdLst>
    <p:sldId id="256" r:id="rId9"/>
    <p:sldId id="295" r:id="rId10"/>
    <p:sldId id="307" r:id="rId11"/>
    <p:sldId id="312" r:id="rId12"/>
    <p:sldId id="306" r:id="rId13"/>
    <p:sldId id="314" r:id="rId14"/>
    <p:sldId id="315" r:id="rId15"/>
    <p:sldId id="31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815" autoAdjust="0"/>
    <p:restoredTop sz="94660" autoAdjust="0"/>
  </p:normalViewPr>
  <p:slideViewPr>
    <p:cSldViewPr snapToGrid="0">
      <p:cViewPr varScale="1">
        <p:scale>
          <a:sx n="124" d="100"/>
          <a:sy n="124" d="100"/>
        </p:scale>
        <p:origin x="102" y="45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4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tr-TR" smtClean="0"/>
              <a:t>31.12.2021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1:01:49.54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9 1,'-3'0,"-2"0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1:01:50.09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1:01:55.92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1:01:56.29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1:01:56.65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1:01:57.00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  <inkml:trace contextRef="#ctx0" brushRef="#br0" timeOffset="1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1:01:57.39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1:01:57.77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tr-TR" smtClean="0"/>
              <a:t>31.12.2021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31.12.2021</a:t>
            </a:fld>
            <a:endParaRPr lang="tr-TR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r-TR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31.12.2021</a:t>
            </a:fld>
            <a:endParaRPr lang="tr-TR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r-TR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1" y="1054516"/>
            <a:ext cx="6172199" cy="1688684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929398"/>
            <a:ext cx="6172200" cy="842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62800" y="142101"/>
            <a:ext cx="1828800" cy="273844"/>
          </a:xfrm>
          <a:prstGeom prst="rect">
            <a:avLst/>
          </a:prstGeom>
        </p:spPr>
        <p:txBody>
          <a:bodyPr/>
          <a:lstStyle/>
          <a:p>
            <a:fld id="{33191938-A8B6-425C-98E9-F6D695A8C5C2}" type="datetime1">
              <a:rPr lang="en-US" smtClean="0"/>
              <a:t>12/31/2021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159752" y="4767263"/>
            <a:ext cx="1137684" cy="273844"/>
          </a:xfrm>
          <a:prstGeom prst="rect">
            <a:avLst/>
          </a:prstGeom>
        </p:spPr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069848" y="4767263"/>
            <a:ext cx="5102352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159002"/>
            <a:ext cx="4224528" cy="2914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>
          <a:xfrm>
            <a:off x="7162800" y="142101"/>
            <a:ext cx="1828800" cy="2738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rPr lang="tr-TR" smtClean="0"/>
              <a:t>31.12.2021</a:t>
            </a:fld>
            <a:endParaRPr lang="tr-T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7159752" y="4767263"/>
            <a:ext cx="1137684" cy="2738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>
          <a:xfrm>
            <a:off x="1069848" y="4767263"/>
            <a:ext cx="5102352" cy="273844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69848" y="1165860"/>
            <a:ext cx="2073348" cy="14846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596504"/>
            <a:ext cx="9144000" cy="922734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Billede 3" descr="dreamstime_www_worl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83488" y="595313"/>
            <a:ext cx="1560512" cy="94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24026"/>
            <a:ext cx="8229600" cy="28705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625078"/>
            <a:ext cx="4584700" cy="4226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085851"/>
            <a:ext cx="5369560" cy="3314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477566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  <a:defRPr/>
              </a:pPr>
              <a:endParaRPr lang="en-US" sz="16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rgbClr val="22708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 algn="ctr" defTabSz="914400">
                <a:buFont typeface="Calibri" pitchFamily="34" charset="0"/>
                <a:buAutoNum type="arabicPeriod"/>
                <a:defRPr/>
              </a:pPr>
              <a:endParaRPr lang="en-US" sz="14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1914526"/>
            <a:ext cx="8229600" cy="26800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386953"/>
            <a:ext cx="4584700" cy="4226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847726"/>
            <a:ext cx="6489700" cy="2690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457EA11-EFDF-4DA3-B842-761A59241922}" type="datetime1">
              <a:rPr lang="da-DK"/>
              <a:pPr>
                <a:defRPr/>
              </a:pPr>
              <a:t>31-12-2021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FB08011-03CC-44B8-B792-7FED9D078C58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214C2A-8C27-4E40-8DA1-488D350203AD}" type="datetime1">
              <a:rPr lang="da-DK"/>
              <a:pPr>
                <a:defRPr/>
              </a:pPr>
              <a:t>31-12-2021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91C4F11-C667-4DBB-9AEB-30944A877E1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0CA15C-7AC8-45FB-95A7-53A1895E1590}" type="datetime1">
              <a:rPr lang="da-DK"/>
              <a:pPr>
                <a:defRPr/>
              </a:pPr>
              <a:t>31-12-2021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6470AF8-ED16-43A4-8C07-2F99234B8D6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/>
        </p:nvGrpSpPr>
        <p:grpSpPr>
          <a:xfrm>
            <a:off x="0" y="595244"/>
            <a:ext cx="9144000" cy="883512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45457"/>
            <a:ext cx="8229600" cy="28705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625078"/>
            <a:ext cx="4584700" cy="4226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085851"/>
            <a:ext cx="6489700" cy="2690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31.12.2021</a:t>
            </a:fld>
            <a:endParaRPr lang="tr-TR" dirty="0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97D85A-57EA-4997-BC98-5DEE90311358}" type="datetime1">
              <a:rPr lang="da-DK"/>
              <a:pPr>
                <a:defRPr/>
              </a:pPr>
              <a:t>31-12-2021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EB0010-9142-4656-9026-5E3F937809F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64FA15-2FEB-44DB-99FE-4D1610CA0471}" type="datetime1">
              <a:rPr lang="da-DK"/>
              <a:pPr>
                <a:defRPr/>
              </a:pPr>
              <a:t>31-12-2021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484986-DC53-4F95-90D3-4ED83E76E83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A035BE-EB24-4F69-8971-876CA831348F}" type="datetime1">
              <a:rPr lang="da-DK"/>
              <a:pPr>
                <a:defRPr/>
              </a:pPr>
              <a:t>31-12-2021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C199B9-8DFB-4DF6-8891-4E2F409AB5E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A84D93-4EA4-4835-B902-846D4C7EFCBD}" type="datetime1">
              <a:rPr lang="da-DK"/>
              <a:pPr>
                <a:defRPr/>
              </a:pPr>
              <a:t>31-12-2021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1785C5-A3AF-4053-A350-AD41AFC4A81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0D4E843-3A2B-44B0-AE40-616A0A7C3839}" type="datetime1">
              <a:rPr lang="da-DK"/>
              <a:pPr>
                <a:defRPr/>
              </a:pPr>
              <a:t>31-12-2021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8FEC7B-3AA6-46D5-A3F4-BB9C6352F0C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191938-A8B6-425C-98E9-F6D695A8C5C2}" type="datetime1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83DDF-CA54-461A-A486-592D2374C532}" type="datetimeFigureOut">
              <a:rPr lang="tr-TR" smtClean="0"/>
              <a:t>31.12.2021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5D057-BB0A-45E5-8F50-F47C9C9AF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314700"/>
            <a:ext cx="2667000" cy="34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3314700"/>
            <a:ext cx="2667000" cy="34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1804C-2109-4E61-AD89-6C3DD5FCA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249AF-5FF0-4572-BA07-4E3C4C81C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/>
        </p:nvSpPr>
        <p:spPr>
          <a:xfrm rot="10800000" flipH="1">
            <a:off x="-101600" y="-9525"/>
            <a:ext cx="9321800" cy="1781175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1914526"/>
            <a:ext cx="8229600" cy="26800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386953"/>
            <a:ext cx="4584700" cy="4226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847726"/>
            <a:ext cx="6489700" cy="2690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31.12.2021</a:t>
            </a:fld>
            <a:endParaRPr lang="tr-TR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BC48A-5EBD-4412-A65B-70471F2A2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226BF-346A-4D39-BBD7-F96B683AC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3DA32-B62D-4182-BE26-E16636D210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5293C-2468-437B-AA2D-F75EF1BB0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0B2E0-E9AE-4731-A9B1-99A0A14C1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314700"/>
            <a:ext cx="2076450" cy="1371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314700"/>
            <a:ext cx="6076950" cy="13716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62E3E-330C-4BC4-884F-27208C8F1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E0B0D-57F8-4082-A30E-8C5B8854C98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2B96-0F8B-4976-BAA4-4CE39B214DA1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702C2-321A-4C97-A237-611755A129EC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3543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371600"/>
            <a:ext cx="3543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A673D-CF4F-4077-9602-53780D36015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31.12.2021</a:t>
            </a:fld>
            <a:endParaRPr lang="tr-TR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r-TR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4C75C-EFDE-4EF7-A680-68CA03080A9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C17ED-096B-49D6-B6A7-D129490E533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F723-1311-4FDD-8C1E-C43613F4168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3E7CA-1459-41BD-A4E9-28C4F8A00092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CE3B-5F14-400C-B1E9-7AA5A3EECB47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C7E92-9EC1-4BBD-AF03-238AA095AC4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34050" y="514350"/>
            <a:ext cx="1809750" cy="4114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14350"/>
            <a:ext cx="5276850" cy="4114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603E8-EF5F-43B7-B258-4F031439864B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50518-EDAB-49D9-8595-63B284436BF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856A0-B684-4ABE-A3B9-F47B83AA123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756CA-9A27-4B7D-B759-82F0069E78C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31.12.2021</a:t>
            </a:fld>
            <a:endParaRPr lang="tr-TR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r-TR" dirty="0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3543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371600"/>
            <a:ext cx="3543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65826-6B5C-4E18-B4E8-5A60BAC5685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553CF-0F14-4B63-BA3D-012E806508C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6E5C9-7303-4DC2-B31E-03922F569AB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53A0B-865D-48FA-B04B-45D97322B9C0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DA9D6-1F91-4755-B822-3100B6970EB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B4FA-9352-4F99-86AF-29338CF6315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F553D-554B-4BD7-BD22-3C569B531BB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34050" y="514350"/>
            <a:ext cx="1809750" cy="4114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14350"/>
            <a:ext cx="5276850" cy="4114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D851C-F797-4639-A236-D45E4522419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2522D-240E-4A4B-A439-F1959C9BA75C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7D5E6-BE40-49DF-9411-62F59E255471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31.12.2021</a:t>
            </a:fld>
            <a:endParaRPr lang="tr-TR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r-TR" dirty="0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706C1-06F9-4020-8DAC-D0A46E064B7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DCF32-2C6B-4AA9-9C03-BB15C368417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EC3B8-FDF9-4509-89B6-E29A035D92C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13FA-9E41-4DD8-B173-4E2D88ADB6C8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AB19-A8A5-417B-A5CC-31F873232FDD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ECCAA-5275-447D-A0FD-542C64571A9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A4AD1-3C2F-4746-825C-3A7BC7A5C52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D5CA4-83C3-486B-B378-5A7D740C1C60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0151"/>
            <a:ext cx="2057400" cy="339447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60198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158B8-165C-4AD9-BB09-2E65AB856BFD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1938-A8B6-425C-98E9-F6D695A8C5C2}" type="datetime1">
              <a:rPr lang="en-US" smtClean="0"/>
              <a:t>12/31/2021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31.12.2021</a:t>
            </a:fld>
            <a:endParaRPr lang="tr-TR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r-TR" dirty="0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31.12.2021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D057-BB0A-45E5-8F50-F47C9C9AF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804C-2109-4E61-AD89-6C3DD5FCA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49AF-5FF0-4572-BA07-4E3C4C81C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C48A-5EBD-4412-A65B-70471F2A2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26BF-346A-4D39-BBD7-F96B683AC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DA32-B62D-4182-BE26-E16636D210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5D35293C-2468-437B-AA2D-F75EF1BB0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B2E0-E9AE-4731-A9B1-99A0A14C1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2E3E-330C-4BC4-884F-27208C8F1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31.12.2021</a:t>
            </a:fld>
            <a:endParaRPr lang="tr-TR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r-TR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31.12.2021</a:t>
            </a:fld>
            <a:endParaRPr lang="tr-TR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r-TR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314700"/>
            <a:ext cx="5486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Place Your 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80EF69-25CB-4A8C-8057-0F8BFC3588D8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57650"/>
            <a:ext cx="8229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Software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med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9pPr>
    </p:titleStyle>
    <p:bodyStyle>
      <a:lvl1pPr marL="342900" indent="-342900" algn="r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0066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14350"/>
            <a:ext cx="5715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Place Your Topic Here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7239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BF528C-4C82-4640-8088-0EB95CFD2986}" type="slidenum">
              <a:rPr lang="en-MY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DB6097-FE9B-4852-83B9-DF0B82D99DA6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1526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14350"/>
            <a:ext cx="5715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Place Your Topic Here</a:t>
            </a:r>
          </a:p>
        </p:txBody>
      </p:sp>
      <p:sp>
        <p:nvSpPr>
          <p:cNvPr id="15260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7239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BD4EE2-C9C7-4C62-AE47-4635544D1932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1566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86200"/>
            <a:ext cx="8077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7.png"/><Relationship Id="rId7" Type="http://schemas.openxmlformats.org/officeDocument/2006/relationships/customXml" Target="../ink/ink4.xml"/><Relationship Id="rId12" Type="http://schemas.openxmlformats.org/officeDocument/2006/relationships/customXml" Target="../ink/ink8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0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customXml" Target="../ink/ink2.xml"/><Relationship Id="rId9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1800" dirty="0"/>
              <a:t>İnternet Nedir</a:t>
            </a:r>
          </a:p>
          <a:p>
            <a:r>
              <a:rPr lang="tr-TR" sz="1800" dirty="0"/>
              <a:t>Bilgisayar Ağları</a:t>
            </a:r>
          </a:p>
          <a:p>
            <a:r>
              <a:rPr lang="tr-TR" sz="1800" dirty="0"/>
              <a:t>Ağ Çeşitleri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446678" y="3892700"/>
            <a:ext cx="2719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Çağlar </a:t>
            </a:r>
            <a:r>
              <a:rPr lang="tr-TR" sz="1200" dirty="0" err="1"/>
              <a:t>Gülcek</a:t>
            </a:r>
            <a:endParaRPr lang="tr-TR" sz="1200" dirty="0"/>
          </a:p>
        </p:txBody>
      </p:sp>
      <p:sp>
        <p:nvSpPr>
          <p:cNvPr id="6" name="Başlı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Başlık 1"/>
          <p:cNvSpPr txBox="1">
            <a:spLocks/>
          </p:cNvSpPr>
          <p:nvPr/>
        </p:nvSpPr>
        <p:spPr>
          <a:xfrm>
            <a:off x="907016" y="5143500"/>
            <a:ext cx="7797800" cy="604837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200" dirty="0">
                <a:solidFill>
                  <a:schemeClr val="accent2">
                    <a:lumMod val="75000"/>
                  </a:schemeClr>
                </a:solidFill>
              </a:rPr>
              <a:t>İNTERNET ve BİLGİSAYAR AĞLARI</a:t>
            </a:r>
          </a:p>
        </p:txBody>
      </p:sp>
      <p:pic>
        <p:nvPicPr>
          <p:cNvPr id="1026" name="Picture 2" descr="C:\Users\BAHAR\Desktop\Internet_Fotolia_183280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şlık 1"/>
          <p:cNvSpPr txBox="1">
            <a:spLocks/>
          </p:cNvSpPr>
          <p:nvPr/>
        </p:nvSpPr>
        <p:spPr>
          <a:xfrm>
            <a:off x="2263232" y="3487698"/>
            <a:ext cx="7797800" cy="51917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İNTERNET ADRESLERİ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599" y="689610"/>
            <a:ext cx="7464552" cy="510540"/>
          </a:xfrm>
        </p:spPr>
        <p:txBody>
          <a:bodyPr>
            <a:noAutofit/>
          </a:bodyPr>
          <a:lstStyle/>
          <a:p>
            <a:r>
              <a:rPr lang="tr-TR" sz="3600" b="1" u="sng" dirty="0">
                <a:latin typeface="Myriad Pro Cond" pitchFamily="34" charset="0"/>
              </a:rPr>
              <a:t>İNTERNET NEDİR?                                           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4329" y="1373680"/>
            <a:ext cx="6851142" cy="753059"/>
          </a:xfrm>
        </p:spPr>
        <p:txBody>
          <a:bodyPr>
            <a:noAutofit/>
          </a:bodyPr>
          <a:lstStyle/>
          <a:p>
            <a:r>
              <a:rPr lang="tr-TR" sz="2000" dirty="0"/>
              <a:t>Dünya genelindeki bilgisayar ağlarını ve kurumsal bilgisayar sistemlerini birbirine bağlayan </a:t>
            </a:r>
            <a:r>
              <a:rPr lang="tr-TR" sz="2000" b="1" dirty="0"/>
              <a:t>elektronik iletişim ağıdır</a:t>
            </a:r>
            <a:r>
              <a:rPr lang="tr-TR" sz="20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81" y="2143124"/>
            <a:ext cx="4220369" cy="27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6291" y="1623646"/>
            <a:ext cx="4884617" cy="2975317"/>
          </a:xfrm>
        </p:spPr>
        <p:txBody>
          <a:bodyPr>
            <a:normAutofit fontScale="85000" lnSpcReduction="20000"/>
          </a:bodyPr>
          <a:lstStyle/>
          <a:p>
            <a:r>
              <a:rPr lang="tr-TR" sz="2000" dirty="0"/>
              <a:t>İnternette veri iletişimi belirli bir düzen içerisinde yapılmaktadır. Eğer bir bilgiye erişmek istiyorsak o bilginin bulunduğu adresini de bilmemiz gerekir. Bu adres </a:t>
            </a:r>
            <a:r>
              <a:rPr lang="tr-TR" sz="2000" b="1" dirty="0">
                <a:solidFill>
                  <a:srgbClr val="FF0000"/>
                </a:solidFill>
              </a:rPr>
              <a:t>IP</a:t>
            </a:r>
            <a:r>
              <a:rPr lang="tr-TR" sz="2000" dirty="0"/>
              <a:t> adresi veya </a:t>
            </a:r>
            <a:r>
              <a:rPr lang="tr-TR" sz="2000" b="1" dirty="0">
                <a:solidFill>
                  <a:srgbClr val="FF0000"/>
                </a:solidFill>
              </a:rPr>
              <a:t>alan adı</a:t>
            </a:r>
            <a:r>
              <a:rPr lang="tr-TR" sz="2000" dirty="0"/>
              <a:t>dır (</a:t>
            </a:r>
            <a:r>
              <a:rPr lang="tr-TR" sz="2000" b="1" dirty="0">
                <a:solidFill>
                  <a:srgbClr val="FF0000"/>
                </a:solidFill>
              </a:rPr>
              <a:t>domain name</a:t>
            </a:r>
            <a:r>
              <a:rPr lang="tr-TR" sz="2000" dirty="0"/>
              <a:t>).  </a:t>
            </a:r>
            <a:r>
              <a:rPr lang="tr-TR" sz="2000" b="1" dirty="0">
                <a:solidFill>
                  <a:srgbClr val="FF0000"/>
                </a:solidFill>
              </a:rPr>
              <a:t>IP</a:t>
            </a:r>
            <a:r>
              <a:rPr lang="tr-TR" sz="2000" dirty="0"/>
              <a:t>’ler sayılarla ifade edilmektedir ve akılda kalması zordur.</a:t>
            </a:r>
          </a:p>
          <a:p>
            <a:endParaRPr lang="tr-TR" sz="2000" dirty="0"/>
          </a:p>
          <a:p>
            <a:r>
              <a:rPr lang="tr-TR" sz="2000" dirty="0"/>
              <a:t>Bu nedende alan adı sunucuları IP’leri çözümleyerek alan adına dönüştürür. </a:t>
            </a:r>
            <a:r>
              <a:rPr lang="tr-TR" sz="2000"/>
              <a:t>Örneğin </a:t>
            </a:r>
            <a:r>
              <a:rPr lang="tr-TR"/>
              <a:t>212.174.189.120</a:t>
            </a:r>
            <a:br>
              <a:rPr lang="tr-TR" sz="2000"/>
            </a:br>
            <a:r>
              <a:rPr lang="fi-FI" sz="2000"/>
              <a:t> </a:t>
            </a:r>
            <a:r>
              <a:rPr lang="fi-FI" sz="2000" dirty="0"/>
              <a:t>IP iken www.meb.gov.tr alan adıdır.</a:t>
            </a:r>
            <a:endParaRPr lang="tr-TR" sz="2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08" y="1899871"/>
            <a:ext cx="4160153" cy="2224454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677599" y="689610"/>
            <a:ext cx="7464552" cy="5105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u="sng" dirty="0">
                <a:latin typeface="Myriad Pro Cond" pitchFamily="34" charset="0"/>
              </a:rPr>
              <a:t>İNTERNET ADRESİ                                                             .</a:t>
            </a:r>
          </a:p>
        </p:txBody>
      </p:sp>
    </p:spTree>
    <p:extLst>
      <p:ext uri="{BB962C8B-B14F-4D97-AF65-F5344CB8AC3E}">
        <p14:creationId xmlns:p14="http://schemas.microsoft.com/office/powerpoint/2010/main" val="7519172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 txBox="1">
            <a:spLocks/>
          </p:cNvSpPr>
          <p:nvPr/>
        </p:nvSpPr>
        <p:spPr>
          <a:xfrm>
            <a:off x="677599" y="689610"/>
            <a:ext cx="7464552" cy="5105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u="sng" dirty="0">
                <a:latin typeface="Myriad Pro Cond" pitchFamily="34" charset="0"/>
              </a:rPr>
              <a:t>İNTERNET ADRESİ                                                             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733475" y="1609725"/>
            <a:ext cx="1676400" cy="6096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4800600" y="1600200"/>
            <a:ext cx="1333500" cy="6096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6400800" y="1600200"/>
            <a:ext cx="1117600" cy="60960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512498" y="1381125"/>
            <a:ext cx="8491802" cy="297531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6000" dirty="0"/>
              <a:t>www</a:t>
            </a:r>
            <a:r>
              <a:rPr lang="tr-TR" sz="6000" dirty="0"/>
              <a:t> </a:t>
            </a:r>
            <a:r>
              <a:rPr lang="fi-FI" sz="6000" dirty="0"/>
              <a:t>.</a:t>
            </a:r>
            <a:r>
              <a:rPr lang="tr-TR" sz="6000" dirty="0"/>
              <a:t> </a:t>
            </a:r>
            <a:r>
              <a:rPr lang="fi-FI" sz="6000" dirty="0"/>
              <a:t>meb</a:t>
            </a:r>
            <a:r>
              <a:rPr lang="tr-TR" sz="6000" dirty="0"/>
              <a:t> </a:t>
            </a:r>
            <a:r>
              <a:rPr lang="fi-FI" sz="6000" dirty="0"/>
              <a:t>.</a:t>
            </a:r>
            <a:r>
              <a:rPr lang="tr-TR" sz="6000" dirty="0"/>
              <a:t> g</a:t>
            </a:r>
            <a:r>
              <a:rPr lang="fi-FI" sz="6000" dirty="0"/>
              <a:t>ov</a:t>
            </a:r>
            <a:r>
              <a:rPr lang="tr-TR" sz="6000" dirty="0"/>
              <a:t> </a:t>
            </a:r>
            <a:r>
              <a:rPr lang="fi-FI" sz="6000" dirty="0"/>
              <a:t>.</a:t>
            </a:r>
            <a:r>
              <a:rPr lang="tr-TR" sz="6000" dirty="0"/>
              <a:t> </a:t>
            </a:r>
            <a:r>
              <a:rPr lang="fi-FI" sz="6000" dirty="0"/>
              <a:t>tr</a:t>
            </a:r>
            <a:endParaRPr lang="tr-TR" sz="6600" dirty="0"/>
          </a:p>
          <a:p>
            <a:pPr marL="0" indent="0">
              <a:buNone/>
            </a:pPr>
            <a:r>
              <a:rPr lang="tr-TR" sz="2400" dirty="0"/>
              <a:t>             </a:t>
            </a:r>
          </a:p>
          <a:p>
            <a:pPr marL="0" indent="0">
              <a:buNone/>
            </a:pPr>
            <a:endParaRPr lang="tr-TR" sz="2400" dirty="0"/>
          </a:p>
          <a:p>
            <a:pPr marL="640080" lvl="2" indent="0">
              <a:buNone/>
            </a:pPr>
            <a:r>
              <a:rPr lang="tr-T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Alan adı         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Üst seviye alan adı      </a:t>
            </a:r>
            <a:r>
              <a:rPr lang="tr-TR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Ülke kodu</a:t>
            </a:r>
          </a:p>
          <a:p>
            <a:pPr marL="640080" lvl="2" indent="0">
              <a:buNone/>
            </a:pPr>
            <a:endParaRPr lang="tr-TR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3" name="Dirsek Bağlayıcısı 22"/>
          <p:cNvCxnSpPr/>
          <p:nvPr/>
        </p:nvCxnSpPr>
        <p:spPr>
          <a:xfrm rot="5400000">
            <a:off x="2685850" y="2266952"/>
            <a:ext cx="933452" cy="838201"/>
          </a:xfrm>
          <a:prstGeom prst="bentConnector3">
            <a:avLst>
              <a:gd name="adj1" fmla="val 57143"/>
            </a:avLst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>
            <a:off x="5295900" y="2209800"/>
            <a:ext cx="12700" cy="87630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Dirsek Bağlayıcısı 30"/>
          <p:cNvCxnSpPr/>
          <p:nvPr/>
        </p:nvCxnSpPr>
        <p:spPr>
          <a:xfrm rot="16200000" flipH="1">
            <a:off x="6881811" y="2287589"/>
            <a:ext cx="942978" cy="787400"/>
          </a:xfrm>
          <a:prstGeom prst="bentConnector3">
            <a:avLst/>
          </a:prstGeom>
          <a:ln w="762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Metin kutusu 31"/>
          <p:cNvSpPr txBox="1"/>
          <p:nvPr/>
        </p:nvSpPr>
        <p:spPr>
          <a:xfrm>
            <a:off x="677600" y="4153068"/>
            <a:ext cx="803460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/>
              <a:t>WWW:  </a:t>
            </a:r>
            <a:r>
              <a:rPr lang="tr-TR" b="1" dirty="0">
                <a:solidFill>
                  <a:srgbClr val="FF0000"/>
                </a:solidFill>
              </a:rPr>
              <a:t>W</a:t>
            </a:r>
            <a:r>
              <a:rPr lang="tr-TR" b="1" dirty="0"/>
              <a:t>orld </a:t>
            </a:r>
            <a:r>
              <a:rPr lang="tr-TR" b="1" dirty="0" err="1">
                <a:solidFill>
                  <a:srgbClr val="FF0000"/>
                </a:solidFill>
              </a:rPr>
              <a:t>W</a:t>
            </a:r>
            <a:r>
              <a:rPr lang="tr-TR" b="1" dirty="0" err="1"/>
              <a:t>ide</a:t>
            </a:r>
            <a:r>
              <a:rPr lang="tr-TR" b="1" dirty="0"/>
              <a:t> </a:t>
            </a:r>
            <a:r>
              <a:rPr lang="tr-TR" b="1" dirty="0">
                <a:solidFill>
                  <a:srgbClr val="FF0000"/>
                </a:solidFill>
              </a:rPr>
              <a:t>W</a:t>
            </a:r>
            <a:r>
              <a:rPr lang="tr-TR" b="1" dirty="0"/>
              <a:t>eb (Geniş Dünya Ağı)'in kısaltmasıdır.  İnternet adreslerinde genellikle kullanılan bir bölümdür.</a:t>
            </a:r>
            <a:br>
              <a:rPr lang="tr-TR" b="1" dirty="0"/>
            </a:b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7657035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2956" y="1344706"/>
            <a:ext cx="7697162" cy="3018952"/>
          </a:xfrm>
        </p:spPr>
        <p:txBody>
          <a:bodyPr>
            <a:noAutofit/>
          </a:bodyPr>
          <a:lstStyle/>
          <a:p>
            <a:r>
              <a:rPr lang="tr-TR" sz="1400" dirty="0"/>
              <a:t>Sitenin türünü belli eden bu uzantı sitenin türüne göre değişir.</a:t>
            </a:r>
          </a:p>
          <a:p>
            <a:endParaRPr lang="tr-TR" sz="1400" b="1" dirty="0"/>
          </a:p>
          <a:p>
            <a:r>
              <a:rPr lang="tr-TR" sz="1400" b="1" dirty="0"/>
              <a:t>edu:</a:t>
            </a:r>
            <a:r>
              <a:rPr lang="tr-TR" sz="1400" dirty="0"/>
              <a:t> Üniversitelerin İnternet siteleri için kullanılan uzantıdır. http://www.balikesir.edu.tr/</a:t>
            </a:r>
          </a:p>
          <a:p>
            <a:endParaRPr lang="tr-TR" sz="1400" b="1" dirty="0"/>
          </a:p>
          <a:p>
            <a:r>
              <a:rPr lang="tr-TR" sz="1400" b="1" dirty="0"/>
              <a:t>.gov:</a:t>
            </a:r>
            <a:r>
              <a:rPr lang="tr-TR" sz="1400" dirty="0"/>
              <a:t> Devlet Daireleri için kullanılır.</a:t>
            </a:r>
          </a:p>
          <a:p>
            <a:r>
              <a:rPr lang="tr-TR" sz="1400" dirty="0"/>
              <a:t>http:// www.turkiye.gov.tr</a:t>
            </a:r>
          </a:p>
          <a:p>
            <a:endParaRPr lang="tr-TR" sz="1400" dirty="0"/>
          </a:p>
          <a:p>
            <a:r>
              <a:rPr lang="tr-TR" sz="1400" b="1" dirty="0"/>
              <a:t>.com:</a:t>
            </a:r>
            <a:r>
              <a:rPr lang="tr-TR" sz="1400" dirty="0"/>
              <a:t> Ticari siteler için kullanılır.</a:t>
            </a:r>
          </a:p>
          <a:p>
            <a:r>
              <a:rPr lang="tr-TR" sz="1400" dirty="0"/>
              <a:t>http:// www.isbankasi.com.tr</a:t>
            </a:r>
          </a:p>
          <a:p>
            <a:endParaRPr lang="tr-TR" sz="1400" dirty="0"/>
          </a:p>
          <a:p>
            <a:r>
              <a:rPr lang="tr-TR" sz="1400" b="1" dirty="0"/>
              <a:t>.org:</a:t>
            </a:r>
            <a:r>
              <a:rPr lang="tr-TR" sz="1400" dirty="0"/>
              <a:t> Organizasyonlar, vakıf siteleri için kullanılır.</a:t>
            </a:r>
          </a:p>
          <a:p>
            <a:r>
              <a:rPr lang="tr-TR" sz="1400" dirty="0"/>
              <a:t>http:// www.tema.org.tr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677599" y="689610"/>
            <a:ext cx="7464552" cy="5105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u="sng" dirty="0">
                <a:latin typeface="Myriad Pro Cond" pitchFamily="34" charset="0"/>
              </a:rPr>
              <a:t>SİTENİN TÜRÜNÜ BELİRTEN UZANTILAR                  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Mürekkep 1">
                <a:extLst>
                  <a:ext uri="{FF2B5EF4-FFF2-40B4-BE49-F238E27FC236}">
                    <a16:creationId xmlns:a16="http://schemas.microsoft.com/office/drawing/2014/main" id="{0A118717-C454-4A1D-B9CF-96BF5EC2815D}"/>
                  </a:ext>
                </a:extLst>
              </p14:cNvPr>
              <p14:cNvContentPartPr/>
              <p14:nvPr/>
            </p14:nvContentPartPr>
            <p14:xfrm>
              <a:off x="1871331" y="2058979"/>
              <a:ext cx="3240" cy="360"/>
            </p14:xfrm>
          </p:contentPart>
        </mc:Choice>
        <mc:Fallback xmlns="">
          <p:pic>
            <p:nvPicPr>
              <p:cNvPr id="2" name="Mürekkep 1">
                <a:extLst>
                  <a:ext uri="{FF2B5EF4-FFF2-40B4-BE49-F238E27FC236}">
                    <a16:creationId xmlns:a16="http://schemas.microsoft.com/office/drawing/2014/main" id="{0A118717-C454-4A1D-B9CF-96BF5EC281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7691" y="1951339"/>
                <a:ext cx="110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Mürekkep 3">
                <a:extLst>
                  <a:ext uri="{FF2B5EF4-FFF2-40B4-BE49-F238E27FC236}">
                    <a16:creationId xmlns:a16="http://schemas.microsoft.com/office/drawing/2014/main" id="{3FA26293-2985-4F1D-8058-38D77D806CEA}"/>
                  </a:ext>
                </a:extLst>
              </p14:cNvPr>
              <p14:cNvContentPartPr/>
              <p14:nvPr/>
            </p14:nvContentPartPr>
            <p14:xfrm>
              <a:off x="2120451" y="2204779"/>
              <a:ext cx="360" cy="360"/>
            </p14:xfrm>
          </p:contentPart>
        </mc:Choice>
        <mc:Fallback xmlns="">
          <p:pic>
            <p:nvPicPr>
              <p:cNvPr id="4" name="Mürekkep 3">
                <a:extLst>
                  <a:ext uri="{FF2B5EF4-FFF2-40B4-BE49-F238E27FC236}">
                    <a16:creationId xmlns:a16="http://schemas.microsoft.com/office/drawing/2014/main" id="{3FA26293-2985-4F1D-8058-38D77D806C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6811" y="209713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Mürekkep 5">
                <a:extLst>
                  <a:ext uri="{FF2B5EF4-FFF2-40B4-BE49-F238E27FC236}">
                    <a16:creationId xmlns:a16="http://schemas.microsoft.com/office/drawing/2014/main" id="{DEDD7B17-EFA8-4DD3-99D0-B1925DB17FAB}"/>
                  </a:ext>
                </a:extLst>
              </p14:cNvPr>
              <p14:cNvContentPartPr/>
              <p14:nvPr/>
            </p14:nvContentPartPr>
            <p14:xfrm>
              <a:off x="3173091" y="2573779"/>
              <a:ext cx="360" cy="360"/>
            </p14:xfrm>
          </p:contentPart>
        </mc:Choice>
        <mc:Fallback xmlns="">
          <p:pic>
            <p:nvPicPr>
              <p:cNvPr id="6" name="Mürekkep 5">
                <a:extLst>
                  <a:ext uri="{FF2B5EF4-FFF2-40B4-BE49-F238E27FC236}">
                    <a16:creationId xmlns:a16="http://schemas.microsoft.com/office/drawing/2014/main" id="{DEDD7B17-EFA8-4DD3-99D0-B1925DB17F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9451" y="246577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Mürekkep 6">
                <a:extLst>
                  <a:ext uri="{FF2B5EF4-FFF2-40B4-BE49-F238E27FC236}">
                    <a16:creationId xmlns:a16="http://schemas.microsoft.com/office/drawing/2014/main" id="{02F05BC3-6528-4428-8127-D4026638A035}"/>
                  </a:ext>
                </a:extLst>
              </p14:cNvPr>
              <p14:cNvContentPartPr/>
              <p14:nvPr/>
            </p14:nvContentPartPr>
            <p14:xfrm>
              <a:off x="3173091" y="2573779"/>
              <a:ext cx="360" cy="360"/>
            </p14:xfrm>
          </p:contentPart>
        </mc:Choice>
        <mc:Fallback xmlns="">
          <p:pic>
            <p:nvPicPr>
              <p:cNvPr id="7" name="Mürekkep 6">
                <a:extLst>
                  <a:ext uri="{FF2B5EF4-FFF2-40B4-BE49-F238E27FC236}">
                    <a16:creationId xmlns:a16="http://schemas.microsoft.com/office/drawing/2014/main" id="{02F05BC3-6528-4428-8127-D4026638A0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9451" y="246577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AAAB6790-FAE2-45B3-9621-08C80C0BBEC2}"/>
                  </a:ext>
                </a:extLst>
              </p14:cNvPr>
              <p14:cNvContentPartPr/>
              <p14:nvPr/>
            </p14:nvContentPartPr>
            <p14:xfrm>
              <a:off x="3157971" y="2558299"/>
              <a:ext cx="360" cy="36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AAAB6790-FAE2-45B3-9621-08C80C0BBE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03971" y="245065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Mürekkep 8">
                <a:extLst>
                  <a:ext uri="{FF2B5EF4-FFF2-40B4-BE49-F238E27FC236}">
                    <a16:creationId xmlns:a16="http://schemas.microsoft.com/office/drawing/2014/main" id="{4F804726-B3CE-407A-8535-C948893D62DE}"/>
                  </a:ext>
                </a:extLst>
              </p14:cNvPr>
              <p14:cNvContentPartPr/>
              <p14:nvPr/>
            </p14:nvContentPartPr>
            <p14:xfrm>
              <a:off x="3165531" y="2473699"/>
              <a:ext cx="360" cy="360"/>
            </p14:xfrm>
          </p:contentPart>
        </mc:Choice>
        <mc:Fallback xmlns="">
          <p:pic>
            <p:nvPicPr>
              <p:cNvPr id="9" name="Mürekkep 8">
                <a:extLst>
                  <a:ext uri="{FF2B5EF4-FFF2-40B4-BE49-F238E27FC236}">
                    <a16:creationId xmlns:a16="http://schemas.microsoft.com/office/drawing/2014/main" id="{4F804726-B3CE-407A-8535-C948893D62D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11531" y="236605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Mürekkep 9">
                <a:extLst>
                  <a:ext uri="{FF2B5EF4-FFF2-40B4-BE49-F238E27FC236}">
                    <a16:creationId xmlns:a16="http://schemas.microsoft.com/office/drawing/2014/main" id="{B0C2F472-1D7E-4B32-888E-A10297E7C484}"/>
                  </a:ext>
                </a:extLst>
              </p14:cNvPr>
              <p14:cNvContentPartPr/>
              <p14:nvPr/>
            </p14:nvContentPartPr>
            <p14:xfrm>
              <a:off x="3165531" y="2458579"/>
              <a:ext cx="360" cy="360"/>
            </p14:xfrm>
          </p:contentPart>
        </mc:Choice>
        <mc:Fallback xmlns="">
          <p:pic>
            <p:nvPicPr>
              <p:cNvPr id="10" name="Mürekkep 9">
                <a:extLst>
                  <a:ext uri="{FF2B5EF4-FFF2-40B4-BE49-F238E27FC236}">
                    <a16:creationId xmlns:a16="http://schemas.microsoft.com/office/drawing/2014/main" id="{B0C2F472-1D7E-4B32-888E-A10297E7C4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1531" y="235057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Mürekkep 10">
                <a:extLst>
                  <a:ext uri="{FF2B5EF4-FFF2-40B4-BE49-F238E27FC236}">
                    <a16:creationId xmlns:a16="http://schemas.microsoft.com/office/drawing/2014/main" id="{7093FCC5-DD76-4C73-AABB-947F5B7CA892}"/>
                  </a:ext>
                </a:extLst>
              </p14:cNvPr>
              <p14:cNvContentPartPr/>
              <p14:nvPr/>
            </p14:nvContentPartPr>
            <p14:xfrm>
              <a:off x="3933771" y="2635339"/>
              <a:ext cx="360" cy="360"/>
            </p14:xfrm>
          </p:contentPart>
        </mc:Choice>
        <mc:Fallback xmlns="">
          <p:pic>
            <p:nvPicPr>
              <p:cNvPr id="11" name="Mürekkep 10">
                <a:extLst>
                  <a:ext uri="{FF2B5EF4-FFF2-40B4-BE49-F238E27FC236}">
                    <a16:creationId xmlns:a16="http://schemas.microsoft.com/office/drawing/2014/main" id="{7093FCC5-DD76-4C73-AABB-947F5B7CA8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0131" y="2527699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11724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600" y="1440030"/>
            <a:ext cx="7818701" cy="3254040"/>
          </a:xfrm>
        </p:spPr>
        <p:txBody>
          <a:bodyPr>
            <a:noAutofit/>
          </a:bodyPr>
          <a:lstStyle/>
          <a:p>
            <a:endParaRPr lang="tr-TR" sz="2000" dirty="0"/>
          </a:p>
          <a:p>
            <a:r>
              <a:rPr lang="tr-TR" sz="2000" b="1" dirty="0"/>
              <a:t>.k12: İ</a:t>
            </a:r>
            <a:r>
              <a:rPr lang="tr-TR" sz="2000" dirty="0"/>
              <a:t>lköğretim ve siteler için kullanılır.</a:t>
            </a:r>
          </a:p>
          <a:p>
            <a:r>
              <a:rPr lang="tr-TR" sz="2000" dirty="0"/>
              <a:t>http://aydinkonakortaokulu.meb.k12.tr/</a:t>
            </a:r>
          </a:p>
          <a:p>
            <a:endParaRPr lang="tr-TR" sz="2000" dirty="0"/>
          </a:p>
          <a:p>
            <a:endParaRPr lang="tr-TR" sz="2000" dirty="0"/>
          </a:p>
          <a:p>
            <a:r>
              <a:rPr lang="tr-TR" sz="2000" b="1" dirty="0"/>
              <a:t>.net:</a:t>
            </a:r>
            <a:r>
              <a:rPr lang="tr-TR" sz="2000" dirty="0"/>
              <a:t> İletişim ağları ile ilgili kuruluşlar için kullanılır.</a:t>
            </a:r>
          </a:p>
          <a:p>
            <a:r>
              <a:rPr lang="tr-TR" sz="2000" dirty="0"/>
              <a:t>http:// www.superonline.net/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677599" y="689610"/>
            <a:ext cx="7464552" cy="5105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u="sng" dirty="0">
                <a:latin typeface="Myriad Pro Cond" pitchFamily="34" charset="0"/>
              </a:rPr>
              <a:t>SİTENİN TÜRÜNÜ BELİRTEN UZANTILAR                  .</a:t>
            </a:r>
          </a:p>
        </p:txBody>
      </p:sp>
    </p:spTree>
    <p:extLst>
      <p:ext uri="{BB962C8B-B14F-4D97-AF65-F5344CB8AC3E}">
        <p14:creationId xmlns:p14="http://schemas.microsoft.com/office/powerpoint/2010/main" val="7055124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600" y="1440030"/>
            <a:ext cx="7818701" cy="3578019"/>
          </a:xfrm>
        </p:spPr>
        <p:txBody>
          <a:bodyPr>
            <a:noAutofit/>
          </a:bodyPr>
          <a:lstStyle/>
          <a:p>
            <a:r>
              <a:rPr lang="tr-TR" sz="1600" b="1" dirty="0"/>
              <a:t>tr: </a:t>
            </a:r>
            <a:r>
              <a:rPr lang="tr-TR" sz="1600" dirty="0"/>
              <a:t>	Türkiye</a:t>
            </a:r>
          </a:p>
          <a:p>
            <a:r>
              <a:rPr lang="pl-PL" sz="1600" b="1" dirty="0"/>
              <a:t>uk:</a:t>
            </a:r>
            <a:r>
              <a:rPr lang="pl-PL" sz="1600" dirty="0"/>
              <a:t> </a:t>
            </a:r>
            <a:r>
              <a:rPr lang="tr-TR" sz="1600" dirty="0"/>
              <a:t>	</a:t>
            </a:r>
            <a:r>
              <a:rPr lang="pl-PL" sz="1600" dirty="0"/>
              <a:t>İngiltere</a:t>
            </a:r>
          </a:p>
          <a:p>
            <a:r>
              <a:rPr lang="pl-PL" sz="1600" b="1" dirty="0"/>
              <a:t>ca:</a:t>
            </a:r>
            <a:r>
              <a:rPr lang="pl-PL" sz="1600" dirty="0"/>
              <a:t> </a:t>
            </a:r>
            <a:r>
              <a:rPr lang="tr-TR" sz="1600" dirty="0"/>
              <a:t>	</a:t>
            </a:r>
            <a:r>
              <a:rPr lang="pl-PL" sz="1600" dirty="0"/>
              <a:t>Kanada</a:t>
            </a:r>
          </a:p>
          <a:p>
            <a:r>
              <a:rPr lang="pl-PL" sz="1600" b="1" dirty="0"/>
              <a:t>jp:</a:t>
            </a:r>
            <a:r>
              <a:rPr lang="pl-PL" sz="1600" dirty="0"/>
              <a:t> </a:t>
            </a:r>
            <a:r>
              <a:rPr lang="tr-TR" sz="1600" dirty="0"/>
              <a:t>	</a:t>
            </a:r>
            <a:r>
              <a:rPr lang="pl-PL" sz="1600" dirty="0"/>
              <a:t>Japonya</a:t>
            </a:r>
            <a:endParaRPr lang="tr-TR" sz="1600" dirty="0"/>
          </a:p>
          <a:p>
            <a:r>
              <a:rPr lang="tr-TR" sz="1600" b="1" dirty="0"/>
              <a:t>fi</a:t>
            </a:r>
            <a:r>
              <a:rPr lang="pl-PL" sz="1600" b="1" dirty="0"/>
              <a:t>:</a:t>
            </a:r>
            <a:r>
              <a:rPr lang="pl-PL" sz="1600" dirty="0"/>
              <a:t> </a:t>
            </a:r>
            <a:r>
              <a:rPr lang="tr-TR" sz="1600" dirty="0"/>
              <a:t>	Finlandiya</a:t>
            </a:r>
            <a:endParaRPr lang="pl-PL" sz="1600" dirty="0"/>
          </a:p>
          <a:p>
            <a:r>
              <a:rPr lang="tr-TR" sz="1600" b="1" dirty="0" err="1"/>
              <a:t>ru</a:t>
            </a:r>
            <a:r>
              <a:rPr lang="pl-PL" sz="1600" b="1" dirty="0"/>
              <a:t>:</a:t>
            </a:r>
            <a:r>
              <a:rPr lang="pl-PL" sz="1600" dirty="0"/>
              <a:t> </a:t>
            </a:r>
            <a:r>
              <a:rPr lang="tr-TR" sz="1600" dirty="0"/>
              <a:t>	Rusya</a:t>
            </a:r>
          </a:p>
          <a:p>
            <a:r>
              <a:rPr lang="tr-TR" sz="1600" b="1" dirty="0"/>
              <a:t>de</a:t>
            </a:r>
            <a:r>
              <a:rPr lang="pl-PL" sz="1600" b="1" dirty="0"/>
              <a:t>:</a:t>
            </a:r>
            <a:r>
              <a:rPr lang="pl-PL" sz="1600" dirty="0"/>
              <a:t> </a:t>
            </a:r>
            <a:r>
              <a:rPr lang="tr-TR" sz="1600" dirty="0"/>
              <a:t>	Almanya</a:t>
            </a:r>
            <a:endParaRPr lang="pl-PL" sz="1600" dirty="0"/>
          </a:p>
          <a:p>
            <a:r>
              <a:rPr lang="tr-TR" sz="1600" b="1" dirty="0" err="1"/>
              <a:t>fr</a:t>
            </a:r>
            <a:r>
              <a:rPr lang="pl-PL" sz="1600" b="1" dirty="0"/>
              <a:t>:</a:t>
            </a:r>
            <a:r>
              <a:rPr lang="pl-PL" sz="1600" dirty="0"/>
              <a:t> </a:t>
            </a:r>
            <a:r>
              <a:rPr lang="tr-TR" sz="1600" dirty="0"/>
              <a:t>	Fransa</a:t>
            </a:r>
          </a:p>
          <a:p>
            <a:r>
              <a:rPr lang="tr-TR" sz="1600" b="1" dirty="0"/>
              <a:t>it</a:t>
            </a:r>
            <a:r>
              <a:rPr lang="pl-PL" sz="1600" b="1" dirty="0"/>
              <a:t>:</a:t>
            </a:r>
            <a:r>
              <a:rPr lang="pl-PL" sz="1600" dirty="0"/>
              <a:t> </a:t>
            </a:r>
            <a:r>
              <a:rPr lang="tr-TR" sz="1600" dirty="0"/>
              <a:t>	İtalya</a:t>
            </a:r>
            <a:endParaRPr lang="pl-PL" sz="1600" dirty="0"/>
          </a:p>
          <a:p>
            <a:r>
              <a:rPr lang="tr-TR" sz="1600" b="1" dirty="0" err="1"/>
              <a:t>nl</a:t>
            </a:r>
            <a:r>
              <a:rPr lang="pl-PL" sz="1600" b="1" dirty="0"/>
              <a:t>:</a:t>
            </a:r>
            <a:r>
              <a:rPr lang="pl-PL" sz="1600" dirty="0"/>
              <a:t> </a:t>
            </a:r>
            <a:r>
              <a:rPr lang="tr-TR" sz="1600" dirty="0"/>
              <a:t>	Hollanda</a:t>
            </a:r>
          </a:p>
          <a:p>
            <a:pPr marL="0" indent="0">
              <a:buNone/>
            </a:pPr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 </a:t>
            </a:r>
          </a:p>
          <a:p>
            <a:endParaRPr lang="pl-PL" sz="2400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677599" y="689610"/>
            <a:ext cx="7464552" cy="5105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u="sng" dirty="0">
                <a:latin typeface="Myriad Pro Cond" pitchFamily="34" charset="0"/>
              </a:rPr>
              <a:t>BAZI ÜLKE KISALTMALARI                                              .</a:t>
            </a:r>
          </a:p>
        </p:txBody>
      </p:sp>
    </p:spTree>
    <p:extLst>
      <p:ext uri="{BB962C8B-B14F-4D97-AF65-F5344CB8AC3E}">
        <p14:creationId xmlns:p14="http://schemas.microsoft.com/office/powerpoint/2010/main" val="21246333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Teşekkürler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/>
              <a:t>Aydınkonak</a:t>
            </a:r>
            <a:r>
              <a:rPr lang="tr-TR" dirty="0"/>
              <a:t> Ortaokulu</a:t>
            </a:r>
          </a:p>
          <a:p>
            <a:r>
              <a:rPr lang="tr-TR" dirty="0"/>
              <a:t>Bilişim Teknolojileri ve Yazılım Dersi</a:t>
            </a:r>
          </a:p>
          <a:p>
            <a:endParaRPr lang="tr-TR" dirty="0"/>
          </a:p>
          <a:p>
            <a:r>
              <a:rPr lang="tr-TR" dirty="0"/>
              <a:t>Çağlar GÜLCEK</a:t>
            </a:r>
          </a:p>
        </p:txBody>
      </p:sp>
    </p:spTree>
    <p:extLst>
      <p:ext uri="{BB962C8B-B14F-4D97-AF65-F5344CB8AC3E}">
        <p14:creationId xmlns:p14="http://schemas.microsoft.com/office/powerpoint/2010/main" val="20350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08software">
  <a:themeElements>
    <a:clrScheme name="01abstrac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abstrac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abstra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TS101875468 (1)</Template>
  <TotalTime>0</TotalTime>
  <Words>331</Words>
  <Application>Microsoft Office PowerPoint</Application>
  <PresentationFormat>Ekran Gösterisi (16:9)</PresentationFormat>
  <Paragraphs>58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7</vt:i4>
      </vt:variant>
      <vt:variant>
        <vt:lpstr>Slayt Başlıkları</vt:lpstr>
      </vt:variant>
      <vt:variant>
        <vt:i4>8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Cambria</vt:lpstr>
      <vt:lpstr>Constantia</vt:lpstr>
      <vt:lpstr>Myriad Pro Cond</vt:lpstr>
      <vt:lpstr>Wingdings 2</vt:lpstr>
      <vt:lpstr>Kontortema</vt:lpstr>
      <vt:lpstr>1_Kontortema</vt:lpstr>
      <vt:lpstr>08software</vt:lpstr>
      <vt:lpstr>Custom Design</vt:lpstr>
      <vt:lpstr>1_Custom Design</vt:lpstr>
      <vt:lpstr>1_Default Design</vt:lpstr>
      <vt:lpstr>Akış</vt:lpstr>
      <vt:lpstr>PowerPoint Sunusu</vt:lpstr>
      <vt:lpstr>İNTERNET NEDİR?                                           .</vt:lpstr>
      <vt:lpstr>PowerPoint Sunusu</vt:lpstr>
      <vt:lpstr>PowerPoint Sunusu</vt:lpstr>
      <vt:lpstr>PowerPoint Sunusu</vt:lpstr>
      <vt:lpstr>PowerPoint Sunusu</vt:lpstr>
      <vt:lpstr>PowerPoint Sunusu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2013-12-15T18:09:39Z</dcterms:created>
  <dcterms:modified xsi:type="dcterms:W3CDTF">2021-12-31T09:21:58Z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