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1" r:id="rId2"/>
    <p:sldMasterId id="2147483715" r:id="rId3"/>
    <p:sldMasterId id="2147483742" r:id="rId4"/>
    <p:sldMasterId id="2147483754" r:id="rId5"/>
    <p:sldMasterId id="2147483766" r:id="rId6"/>
    <p:sldMasterId id="2147483778" r:id="rId7"/>
    <p:sldMasterId id="2147483838" r:id="rId8"/>
  </p:sldMasterIdLst>
  <p:notesMasterIdLst>
    <p:notesMasterId r:id="rId25"/>
  </p:notesMasterIdLst>
  <p:handoutMasterIdLst>
    <p:handoutMasterId r:id="rId26"/>
  </p:handoutMasterIdLst>
  <p:sldIdLst>
    <p:sldId id="256" r:id="rId9"/>
    <p:sldId id="295" r:id="rId10"/>
    <p:sldId id="307" r:id="rId11"/>
    <p:sldId id="312" r:id="rId12"/>
    <p:sldId id="296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10" r:id="rId23"/>
    <p:sldId id="311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815" autoAdjust="0"/>
    <p:restoredTop sz="94660" autoAdjust="0"/>
  </p:normalViewPr>
  <p:slideViewPr>
    <p:cSldViewPr snapToGrid="0">
      <p:cViewPr varScale="1">
        <p:scale>
          <a:sx n="100" d="100"/>
          <a:sy n="100" d="100"/>
        </p:scale>
        <p:origin x="-28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4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tr-TR" smtClean="0"/>
              <a:t>25.07.2016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tr-TR" smtClean="0"/>
              <a:t>25.07.2016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25.07.2016</a:t>
            </a:fld>
            <a:endParaRPr lang="tr-TR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r-TR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25.07.2016</a:t>
            </a:fld>
            <a:endParaRPr lang="tr-TR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r-TR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1" y="1054516"/>
            <a:ext cx="6172199" cy="1688684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929398"/>
            <a:ext cx="6172200" cy="842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62800" y="142101"/>
            <a:ext cx="1828800" cy="273844"/>
          </a:xfrm>
          <a:prstGeom prst="rect">
            <a:avLst/>
          </a:prstGeom>
        </p:spPr>
        <p:txBody>
          <a:bodyPr/>
          <a:lstStyle/>
          <a:p>
            <a:fld id="{33191938-A8B6-425C-98E9-F6D695A8C5C2}" type="datetime1">
              <a:rPr lang="en-US" smtClean="0"/>
              <a:t>7/25/2016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159752" y="4767263"/>
            <a:ext cx="1137684" cy="273844"/>
          </a:xfrm>
          <a:prstGeom prst="rect">
            <a:avLst/>
          </a:prstGeom>
        </p:spPr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069848" y="4767263"/>
            <a:ext cx="5102352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159002"/>
            <a:ext cx="4224528" cy="2914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>
          <a:xfrm>
            <a:off x="7162800" y="142101"/>
            <a:ext cx="1828800" cy="2738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rPr lang="tr-TR" smtClean="0"/>
              <a:t>25.07.2016</a:t>
            </a:fld>
            <a:endParaRPr lang="tr-T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7159752" y="4767263"/>
            <a:ext cx="1137684" cy="2738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>
          <a:xfrm>
            <a:off x="1069848" y="4767263"/>
            <a:ext cx="5102352" cy="273844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69848" y="1165860"/>
            <a:ext cx="2073348" cy="1484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596504"/>
            <a:ext cx="9144000" cy="922734"/>
          </a:xfrm>
          <a:prstGeom prst="rect">
            <a:avLst/>
          </a:pr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Billede 3" descr="dreamstime_www_worl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83488" y="595313"/>
            <a:ext cx="1560512" cy="94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24026"/>
            <a:ext cx="8229600" cy="28705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625078"/>
            <a:ext cx="4584700" cy="4226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085851"/>
            <a:ext cx="5369560" cy="3314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477566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  <a:defRPr/>
              </a:pPr>
              <a:endParaRPr lang="en-US" sz="16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rgbClr val="22708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 algn="ctr" defTabSz="914400">
                <a:buFont typeface="Calibri" pitchFamily="34" charset="0"/>
                <a:buAutoNum type="arabicPeriod"/>
                <a:defRPr/>
              </a:pPr>
              <a:endParaRPr lang="en-US" sz="14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1914526"/>
            <a:ext cx="8229600" cy="26800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386953"/>
            <a:ext cx="4584700" cy="4226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847726"/>
            <a:ext cx="6489700" cy="2690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457EA11-EFDF-4DA3-B842-761A59241922}" type="datetime1">
              <a:rPr lang="da-DK"/>
              <a:pPr>
                <a:defRPr/>
              </a:pPr>
              <a:t>25-07-2016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FB08011-03CC-44B8-B792-7FED9D078C58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214C2A-8C27-4E40-8DA1-488D350203AD}" type="datetime1">
              <a:rPr lang="da-DK"/>
              <a:pPr>
                <a:defRPr/>
              </a:pPr>
              <a:t>25-07-2016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91C4F11-C667-4DBB-9AEB-30944A877E1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0CA15C-7AC8-45FB-95A7-53A1895E1590}" type="datetime1">
              <a:rPr lang="da-DK"/>
              <a:pPr>
                <a:defRPr/>
              </a:pPr>
              <a:t>25-07-2016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6470AF8-ED16-43A4-8C07-2F99234B8D6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/>
        </p:nvGrpSpPr>
        <p:grpSpPr>
          <a:xfrm>
            <a:off x="0" y="595244"/>
            <a:ext cx="9144000" cy="883512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45457"/>
            <a:ext cx="8229600" cy="28705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625078"/>
            <a:ext cx="4584700" cy="4226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085851"/>
            <a:ext cx="6489700" cy="2690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25.07.2016</a:t>
            </a:fld>
            <a:endParaRPr lang="tr-TR" dirty="0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97D85A-57EA-4997-BC98-5DEE90311358}" type="datetime1">
              <a:rPr lang="da-DK"/>
              <a:pPr>
                <a:defRPr/>
              </a:pPr>
              <a:t>25-07-2016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EB0010-9142-4656-9026-5E3F937809F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64FA15-2FEB-44DB-99FE-4D1610CA0471}" type="datetime1">
              <a:rPr lang="da-DK"/>
              <a:pPr>
                <a:defRPr/>
              </a:pPr>
              <a:t>25-07-2016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484986-DC53-4F95-90D3-4ED83E76E83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A035BE-EB24-4F69-8971-876CA831348F}" type="datetime1">
              <a:rPr lang="da-DK"/>
              <a:pPr>
                <a:defRPr/>
              </a:pPr>
              <a:t>25-07-2016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C199B9-8DFB-4DF6-8891-4E2F409AB5E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A84D93-4EA4-4835-B902-846D4C7EFCBD}" type="datetime1">
              <a:rPr lang="da-DK"/>
              <a:pPr>
                <a:defRPr/>
              </a:pPr>
              <a:t>25-07-2016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1785C5-A3AF-4053-A350-AD41AFC4A81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0D4E843-3A2B-44B0-AE40-616A0A7C3839}" type="datetime1">
              <a:rPr lang="da-DK"/>
              <a:pPr>
                <a:defRPr/>
              </a:pPr>
              <a:t>25-07-2016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8FEC7B-3AA6-46D5-A3F4-BB9C6352F0C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191938-A8B6-425C-98E9-F6D695A8C5C2}" type="datetime1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83DDF-CA54-461A-A486-592D2374C532}" type="datetimeFigureOut">
              <a:rPr lang="tr-TR" smtClean="0"/>
              <a:t>25.07.2016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5D057-BB0A-45E5-8F50-F47C9C9AF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314700"/>
            <a:ext cx="2667000" cy="34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3314700"/>
            <a:ext cx="2667000" cy="34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1804C-2109-4E61-AD89-6C3DD5FCA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249AF-5FF0-4572-BA07-4E3C4C81C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/>
        </p:nvSpPr>
        <p:spPr>
          <a:xfrm rot="10800000" flipH="1">
            <a:off x="-101600" y="-9525"/>
            <a:ext cx="9321800" cy="1781175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1914526"/>
            <a:ext cx="8229600" cy="26800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386953"/>
            <a:ext cx="4584700" cy="4226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847726"/>
            <a:ext cx="6489700" cy="2690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25.07.2016</a:t>
            </a:fld>
            <a:endParaRPr lang="tr-TR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BC48A-5EBD-4412-A65B-70471F2A2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226BF-346A-4D39-BBD7-F96B683AC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3DA32-B62D-4182-BE26-E16636D210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5293C-2468-437B-AA2D-F75EF1BB0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0B2E0-E9AE-4731-A9B1-99A0A14C1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314700"/>
            <a:ext cx="2076450" cy="1371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314700"/>
            <a:ext cx="6076950" cy="13716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62E3E-330C-4BC4-884F-27208C8F1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E0B0D-57F8-4082-A30E-8C5B8854C98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12B96-0F8B-4976-BAA4-4CE39B214DA1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702C2-321A-4C97-A237-611755A129EC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3543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371600"/>
            <a:ext cx="3543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A673D-CF4F-4077-9602-53780D36015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25.07.2016</a:t>
            </a:fld>
            <a:endParaRPr lang="tr-TR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r-TR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4C75C-EFDE-4EF7-A680-68CA03080A9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C17ED-096B-49D6-B6A7-D129490E533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F723-1311-4FDD-8C1E-C43613F4168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3E7CA-1459-41BD-A4E9-28C4F8A00092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CE3B-5F14-400C-B1E9-7AA5A3EECB47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C7E92-9EC1-4BBD-AF03-238AA095AC4F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34050" y="514350"/>
            <a:ext cx="1809750" cy="4114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14350"/>
            <a:ext cx="5276850" cy="4114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603E8-EF5F-43B7-B258-4F031439864B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50518-EDAB-49D9-8595-63B284436BF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856A0-B684-4ABE-A3B9-F47B83AA1239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756CA-9A27-4B7D-B759-82F0069E78C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25.07.2016</a:t>
            </a:fld>
            <a:endParaRPr lang="tr-TR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r-TR" dirty="0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3543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371600"/>
            <a:ext cx="3543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65826-6B5C-4E18-B4E8-5A60BAC5685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553CF-0F14-4B63-BA3D-012E806508C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6E5C9-7303-4DC2-B31E-03922F569AB9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53A0B-865D-48FA-B04B-45D97322B9C0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DA9D6-1F91-4755-B822-3100B6970EB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B4FA-9352-4F99-86AF-29338CF6315F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F553D-554B-4BD7-BD22-3C569B531BBF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34050" y="514350"/>
            <a:ext cx="1809750" cy="4114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14350"/>
            <a:ext cx="5276850" cy="4114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D851C-F797-4639-A236-D45E4522419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2522D-240E-4A4B-A439-F1959C9BA75C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7D5E6-BE40-49DF-9411-62F59E255471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25.07.2016</a:t>
            </a:fld>
            <a:endParaRPr lang="tr-TR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r-TR" dirty="0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706C1-06F9-4020-8DAC-D0A46E064B7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DCF32-2C6B-4AA9-9C03-BB15C368417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EC3B8-FDF9-4509-89B6-E29A035D92C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13FA-9E41-4DD8-B173-4E2D88ADB6C8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AB19-A8A5-417B-A5CC-31F873232FDD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ECCAA-5275-447D-A0FD-542C64571A9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A4AD1-3C2F-4746-825C-3A7BC7A5C529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D5CA4-83C3-486B-B378-5A7D740C1C60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0151"/>
            <a:ext cx="2057400" cy="339447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60198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158B8-165C-4AD9-BB09-2E65AB856BFD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1938-A8B6-425C-98E9-F6D695A8C5C2}" type="datetime1">
              <a:rPr lang="en-US" smtClean="0"/>
              <a:t>7/25/2016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25.07.2016</a:t>
            </a:fld>
            <a:endParaRPr lang="tr-TR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r-TR" dirty="0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25.07.2016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D057-BB0A-45E5-8F50-F47C9C9AF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804C-2109-4E61-AD89-6C3DD5FCA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49AF-5FF0-4572-BA07-4E3C4C81C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C48A-5EBD-4412-A65B-70471F2A2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26BF-346A-4D39-BBD7-F96B683AC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DA32-B62D-4182-BE26-E16636D210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5D35293C-2468-437B-AA2D-F75EF1BB0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B2E0-E9AE-4731-A9B1-99A0A14C1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2E3E-330C-4BC4-884F-27208C8F1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25.07.2016</a:t>
            </a:fld>
            <a:endParaRPr lang="tr-TR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r-TR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9E583DDF-CA54-461A-A486-592D2374C532}" type="datetimeFigureOut">
              <a:rPr lang="tr-TR" smtClean="0"/>
              <a:pPr/>
              <a:t>25.07.2016</a:t>
            </a:fld>
            <a:endParaRPr lang="tr-TR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endParaRPr lang="tr-TR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314700"/>
            <a:ext cx="5486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80EF69-25CB-4A8C-8057-0F8BFC3588D8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57650"/>
            <a:ext cx="8229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Software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000066"/>
          </a:solidFill>
          <a:latin typeface="Arial Black" pitchFamily="34" charset="0"/>
        </a:defRPr>
      </a:lvl9pPr>
    </p:titleStyle>
    <p:bodyStyle>
      <a:lvl1pPr marL="342900" indent="-342900" algn="r" rtl="0" eaLnBrk="1" fontAlgn="base" hangingPunct="1">
        <a:spcBef>
          <a:spcPct val="20000"/>
        </a:spcBef>
        <a:spcAft>
          <a:spcPct val="0"/>
        </a:spcAft>
        <a:defRPr sz="3000" b="1">
          <a:solidFill>
            <a:srgbClr val="0066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14350"/>
            <a:ext cx="5715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Topic Here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7239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BF528C-4C82-4640-8088-0EB95CFD2986}" type="slidenum">
              <a:rPr lang="en-MY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6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DB6097-FE9B-4852-83B9-DF0B82D99DA6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1526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14350"/>
            <a:ext cx="5715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Topic Here</a:t>
            </a:r>
          </a:p>
        </p:txBody>
      </p:sp>
      <p:sp>
        <p:nvSpPr>
          <p:cNvPr id="15260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7239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3333C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BD4EE2-C9C7-4C62-AE47-4635544D1932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1566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86200"/>
            <a:ext cx="8077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hlink"/>
          </a:solidFill>
          <a:latin typeface="Arial 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İnternet Nedir</a:t>
            </a:r>
          </a:p>
          <a:p>
            <a:r>
              <a:rPr lang="tr-TR" sz="1800" dirty="0" smtClean="0"/>
              <a:t>Bilgisayar Ağları</a:t>
            </a:r>
          </a:p>
          <a:p>
            <a:r>
              <a:rPr lang="tr-TR" sz="1800" dirty="0" smtClean="0"/>
              <a:t>Ağ Çeşitleri</a:t>
            </a:r>
            <a:endParaRPr lang="tr-TR" sz="18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4446678" y="3892700"/>
            <a:ext cx="2719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Çağlar </a:t>
            </a:r>
            <a:r>
              <a:rPr lang="tr-TR" sz="1200" dirty="0" err="1" smtClean="0"/>
              <a:t>Gülcek</a:t>
            </a:r>
            <a:endParaRPr lang="tr-TR" sz="1200" dirty="0" smtClean="0"/>
          </a:p>
        </p:txBody>
      </p:sp>
      <p:sp>
        <p:nvSpPr>
          <p:cNvPr id="6" name="Başlı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 descr="C:\Users\BAHAR\Desktop\future_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aşlık 1"/>
          <p:cNvSpPr txBox="1">
            <a:spLocks/>
          </p:cNvSpPr>
          <p:nvPr/>
        </p:nvSpPr>
        <p:spPr>
          <a:xfrm>
            <a:off x="673100" y="4237074"/>
            <a:ext cx="7797800" cy="604837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200" dirty="0" smtClean="0">
                <a:solidFill>
                  <a:schemeClr val="accent2">
                    <a:lumMod val="75000"/>
                  </a:schemeClr>
                </a:solidFill>
              </a:rPr>
              <a:t>İNTERNET ve BİLGİSAYAR AĞLARI</a:t>
            </a:r>
            <a:endParaRPr lang="tr-TR" sz="4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9939" y="1352553"/>
            <a:ext cx="8119872" cy="1466161"/>
          </a:xfrm>
        </p:spPr>
        <p:txBody>
          <a:bodyPr>
            <a:noAutofit/>
          </a:bodyPr>
          <a:lstStyle/>
          <a:p>
            <a:r>
              <a:rPr lang="tr-TR" sz="1600" dirty="0" smtClean="0"/>
              <a:t>Ağ kablosunun bir ucu bilgisayarın </a:t>
            </a:r>
            <a:r>
              <a:rPr lang="tr-TR" sz="1600" b="1" dirty="0" smtClean="0"/>
              <a:t>ağ kartına</a:t>
            </a:r>
            <a:r>
              <a:rPr lang="tr-TR" sz="1600" dirty="0" smtClean="0"/>
              <a:t>, diğer ucu ise </a:t>
            </a:r>
            <a:r>
              <a:rPr lang="tr-TR" sz="1600" b="1" dirty="0" smtClean="0"/>
              <a:t>modem</a:t>
            </a:r>
            <a:r>
              <a:rPr lang="tr-TR" sz="1600" dirty="0" smtClean="0"/>
              <a:t> ya da </a:t>
            </a:r>
            <a:r>
              <a:rPr lang="tr-TR" sz="1600" b="1" dirty="0" smtClean="0"/>
              <a:t>dağıtıcıdaki</a:t>
            </a:r>
            <a:r>
              <a:rPr lang="tr-TR" sz="1600" dirty="0" smtClean="0"/>
              <a:t> </a:t>
            </a:r>
            <a:r>
              <a:rPr lang="tr-TR" sz="1600" b="1" dirty="0" smtClean="0"/>
              <a:t>Ethernet</a:t>
            </a:r>
            <a:r>
              <a:rPr lang="tr-TR" sz="1600" dirty="0" smtClean="0"/>
              <a:t> girişine takılır. Aynı işlem diğer bilgisayar(</a:t>
            </a:r>
            <a:r>
              <a:rPr lang="tr-TR" sz="1600" dirty="0" err="1" smtClean="0"/>
              <a:t>lar</a:t>
            </a:r>
            <a:r>
              <a:rPr lang="tr-TR" sz="1600" dirty="0" smtClean="0"/>
              <a:t>) için de gerçekleştirilir. </a:t>
            </a:r>
            <a:r>
              <a:rPr lang="tr-TR" sz="1600" b="1" dirty="0" smtClean="0"/>
              <a:t>İşletim sistemi </a:t>
            </a:r>
            <a:r>
              <a:rPr lang="tr-TR" sz="1600" dirty="0" smtClean="0"/>
              <a:t>üzerinden ağ ile ilgili gerekli </a:t>
            </a:r>
            <a:r>
              <a:rPr lang="tr-TR" sz="1600" b="1" dirty="0" smtClean="0"/>
              <a:t>ayarlar</a:t>
            </a:r>
            <a:r>
              <a:rPr lang="tr-TR" sz="1600" dirty="0" smtClean="0"/>
              <a:t> yapıldıktan sonra ağ bağlantısı tamamlanmış olur.</a:t>
            </a:r>
            <a:endParaRPr lang="tr-TR" sz="1600" dirty="0"/>
          </a:p>
        </p:txBody>
      </p:sp>
      <p:pic>
        <p:nvPicPr>
          <p:cNvPr id="3076" name="Picture 4" descr="http://sofiaglobe.com/wp-content/uploads/2012/09/ethernet-cable-photo-wyrls-e13466866876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r="20988"/>
          <a:stretch/>
        </p:blipFill>
        <p:spPr bwMode="auto">
          <a:xfrm>
            <a:off x="5858397" y="4088957"/>
            <a:ext cx="1356566" cy="7870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50" y="4004870"/>
            <a:ext cx="1580778" cy="770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4" name="Düz Ok Bağlayıcısı 23"/>
          <p:cNvCxnSpPr/>
          <p:nvPr/>
        </p:nvCxnSpPr>
        <p:spPr>
          <a:xfrm>
            <a:off x="4847264" y="2898180"/>
            <a:ext cx="1337637" cy="11066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rbest Form 27"/>
          <p:cNvSpPr/>
          <p:nvPr/>
        </p:nvSpPr>
        <p:spPr>
          <a:xfrm>
            <a:off x="2670992" y="2982844"/>
            <a:ext cx="1523984" cy="293345"/>
          </a:xfrm>
          <a:custGeom>
            <a:avLst/>
            <a:gdLst>
              <a:gd name="connsiteX0" fmla="*/ 0 w 1792909"/>
              <a:gd name="connsiteY0" fmla="*/ 950976 h 950976"/>
              <a:gd name="connsiteX1" fmla="*/ 265176 w 1792909"/>
              <a:gd name="connsiteY1" fmla="*/ 676656 h 950976"/>
              <a:gd name="connsiteX2" fmla="*/ 429768 w 1792909"/>
              <a:gd name="connsiteY2" fmla="*/ 786384 h 950976"/>
              <a:gd name="connsiteX3" fmla="*/ 210312 w 1792909"/>
              <a:gd name="connsiteY3" fmla="*/ 886968 h 950976"/>
              <a:gd name="connsiteX4" fmla="*/ 109728 w 1792909"/>
              <a:gd name="connsiteY4" fmla="*/ 740664 h 950976"/>
              <a:gd name="connsiteX5" fmla="*/ 219456 w 1792909"/>
              <a:gd name="connsiteY5" fmla="*/ 630936 h 950976"/>
              <a:gd name="connsiteX6" fmla="*/ 374904 w 1792909"/>
              <a:gd name="connsiteY6" fmla="*/ 557784 h 950976"/>
              <a:gd name="connsiteX7" fmla="*/ 512064 w 1792909"/>
              <a:gd name="connsiteY7" fmla="*/ 493776 h 950976"/>
              <a:gd name="connsiteX8" fmla="*/ 667512 w 1792909"/>
              <a:gd name="connsiteY8" fmla="*/ 411480 h 950976"/>
              <a:gd name="connsiteX9" fmla="*/ 950976 w 1792909"/>
              <a:gd name="connsiteY9" fmla="*/ 237744 h 950976"/>
              <a:gd name="connsiteX10" fmla="*/ 1143000 w 1792909"/>
              <a:gd name="connsiteY10" fmla="*/ 155448 h 950976"/>
              <a:gd name="connsiteX11" fmla="*/ 1399032 w 1792909"/>
              <a:gd name="connsiteY11" fmla="*/ 36576 h 950976"/>
              <a:gd name="connsiteX12" fmla="*/ 1645920 w 1792909"/>
              <a:gd name="connsiteY12" fmla="*/ 0 h 950976"/>
              <a:gd name="connsiteX13" fmla="*/ 1783080 w 1792909"/>
              <a:gd name="connsiteY13" fmla="*/ 36576 h 950976"/>
              <a:gd name="connsiteX14" fmla="*/ 1783080 w 1792909"/>
              <a:gd name="connsiteY14" fmla="*/ 173736 h 950976"/>
              <a:gd name="connsiteX15" fmla="*/ 1792224 w 1792909"/>
              <a:gd name="connsiteY15" fmla="*/ 155448 h 9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2909" h="950976">
                <a:moveTo>
                  <a:pt x="0" y="950976"/>
                </a:moveTo>
                <a:cubicBezTo>
                  <a:pt x="96774" y="827532"/>
                  <a:pt x="193548" y="704088"/>
                  <a:pt x="265176" y="676656"/>
                </a:cubicBezTo>
                <a:cubicBezTo>
                  <a:pt x="336804" y="649224"/>
                  <a:pt x="438912" y="751332"/>
                  <a:pt x="429768" y="786384"/>
                </a:cubicBezTo>
                <a:cubicBezTo>
                  <a:pt x="420624" y="821436"/>
                  <a:pt x="263652" y="894588"/>
                  <a:pt x="210312" y="886968"/>
                </a:cubicBezTo>
                <a:cubicBezTo>
                  <a:pt x="156972" y="879348"/>
                  <a:pt x="108204" y="783336"/>
                  <a:pt x="109728" y="740664"/>
                </a:cubicBezTo>
                <a:cubicBezTo>
                  <a:pt x="111252" y="697992"/>
                  <a:pt x="175260" y="661416"/>
                  <a:pt x="219456" y="630936"/>
                </a:cubicBezTo>
                <a:cubicBezTo>
                  <a:pt x="263652" y="600456"/>
                  <a:pt x="374904" y="557784"/>
                  <a:pt x="374904" y="557784"/>
                </a:cubicBezTo>
                <a:cubicBezTo>
                  <a:pt x="423672" y="534924"/>
                  <a:pt x="463296" y="518160"/>
                  <a:pt x="512064" y="493776"/>
                </a:cubicBezTo>
                <a:cubicBezTo>
                  <a:pt x="560832" y="469392"/>
                  <a:pt x="594360" y="454152"/>
                  <a:pt x="667512" y="411480"/>
                </a:cubicBezTo>
                <a:cubicBezTo>
                  <a:pt x="740664" y="368808"/>
                  <a:pt x="871728" y="280416"/>
                  <a:pt x="950976" y="237744"/>
                </a:cubicBezTo>
                <a:cubicBezTo>
                  <a:pt x="1030224" y="195072"/>
                  <a:pt x="1068324" y="188976"/>
                  <a:pt x="1143000" y="155448"/>
                </a:cubicBezTo>
                <a:cubicBezTo>
                  <a:pt x="1217676" y="121920"/>
                  <a:pt x="1315212" y="62484"/>
                  <a:pt x="1399032" y="36576"/>
                </a:cubicBezTo>
                <a:cubicBezTo>
                  <a:pt x="1482852" y="10668"/>
                  <a:pt x="1581912" y="0"/>
                  <a:pt x="1645920" y="0"/>
                </a:cubicBezTo>
                <a:cubicBezTo>
                  <a:pt x="1709928" y="0"/>
                  <a:pt x="1760220" y="7620"/>
                  <a:pt x="1783080" y="36576"/>
                </a:cubicBezTo>
                <a:cubicBezTo>
                  <a:pt x="1805940" y="65532"/>
                  <a:pt x="1781556" y="153924"/>
                  <a:pt x="1783080" y="173736"/>
                </a:cubicBezTo>
                <a:cubicBezTo>
                  <a:pt x="1784604" y="193548"/>
                  <a:pt x="1788414" y="174498"/>
                  <a:pt x="1792224" y="155448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Serbest Form 28"/>
          <p:cNvSpPr/>
          <p:nvPr/>
        </p:nvSpPr>
        <p:spPr>
          <a:xfrm>
            <a:off x="4595145" y="2850591"/>
            <a:ext cx="1499616" cy="287763"/>
          </a:xfrm>
          <a:custGeom>
            <a:avLst/>
            <a:gdLst>
              <a:gd name="connsiteX0" fmla="*/ 1499616 w 1499616"/>
              <a:gd name="connsiteY0" fmla="*/ 534191 h 534191"/>
              <a:gd name="connsiteX1" fmla="*/ 1280160 w 1499616"/>
              <a:gd name="connsiteY1" fmla="*/ 241583 h 534191"/>
              <a:gd name="connsiteX2" fmla="*/ 1078992 w 1499616"/>
              <a:gd name="connsiteY2" fmla="*/ 177575 h 534191"/>
              <a:gd name="connsiteX3" fmla="*/ 987552 w 1499616"/>
              <a:gd name="connsiteY3" fmla="*/ 250727 h 534191"/>
              <a:gd name="connsiteX4" fmla="*/ 1042416 w 1499616"/>
              <a:gd name="connsiteY4" fmla="*/ 360455 h 534191"/>
              <a:gd name="connsiteX5" fmla="*/ 1170432 w 1499616"/>
              <a:gd name="connsiteY5" fmla="*/ 424463 h 534191"/>
              <a:gd name="connsiteX6" fmla="*/ 1271016 w 1499616"/>
              <a:gd name="connsiteY6" fmla="*/ 378743 h 534191"/>
              <a:gd name="connsiteX7" fmla="*/ 1298448 w 1499616"/>
              <a:gd name="connsiteY7" fmla="*/ 287303 h 534191"/>
              <a:gd name="connsiteX8" fmla="*/ 1261872 w 1499616"/>
              <a:gd name="connsiteY8" fmla="*/ 205007 h 534191"/>
              <a:gd name="connsiteX9" fmla="*/ 1097280 w 1499616"/>
              <a:gd name="connsiteY9" fmla="*/ 131855 h 534191"/>
              <a:gd name="connsiteX10" fmla="*/ 969264 w 1499616"/>
              <a:gd name="connsiteY10" fmla="*/ 168431 h 534191"/>
              <a:gd name="connsiteX11" fmla="*/ 932688 w 1499616"/>
              <a:gd name="connsiteY11" fmla="*/ 351311 h 534191"/>
              <a:gd name="connsiteX12" fmla="*/ 1024128 w 1499616"/>
              <a:gd name="connsiteY12" fmla="*/ 461039 h 534191"/>
              <a:gd name="connsiteX13" fmla="*/ 1179576 w 1499616"/>
              <a:gd name="connsiteY13" fmla="*/ 470183 h 534191"/>
              <a:gd name="connsiteX14" fmla="*/ 1261872 w 1499616"/>
              <a:gd name="connsiteY14" fmla="*/ 397031 h 534191"/>
              <a:gd name="connsiteX15" fmla="*/ 1234440 w 1499616"/>
              <a:gd name="connsiteY15" fmla="*/ 259871 h 534191"/>
              <a:gd name="connsiteX16" fmla="*/ 1161288 w 1499616"/>
              <a:gd name="connsiteY16" fmla="*/ 205007 h 534191"/>
              <a:gd name="connsiteX17" fmla="*/ 1014984 w 1499616"/>
              <a:gd name="connsiteY17" fmla="*/ 159287 h 534191"/>
              <a:gd name="connsiteX18" fmla="*/ 886968 w 1499616"/>
              <a:gd name="connsiteY18" fmla="*/ 140999 h 534191"/>
              <a:gd name="connsiteX19" fmla="*/ 758952 w 1499616"/>
              <a:gd name="connsiteY19" fmla="*/ 122711 h 534191"/>
              <a:gd name="connsiteX20" fmla="*/ 475488 w 1499616"/>
              <a:gd name="connsiteY20" fmla="*/ 22127 h 534191"/>
              <a:gd name="connsiteX21" fmla="*/ 329184 w 1499616"/>
              <a:gd name="connsiteY21" fmla="*/ 3839 h 534191"/>
              <a:gd name="connsiteX22" fmla="*/ 82296 w 1499616"/>
              <a:gd name="connsiteY22" fmla="*/ 76991 h 534191"/>
              <a:gd name="connsiteX23" fmla="*/ 73152 w 1499616"/>
              <a:gd name="connsiteY23" fmla="*/ 95279 h 534191"/>
              <a:gd name="connsiteX24" fmla="*/ 73152 w 1499616"/>
              <a:gd name="connsiteY24" fmla="*/ 131855 h 534191"/>
              <a:gd name="connsiteX25" fmla="*/ 82296 w 1499616"/>
              <a:gd name="connsiteY25" fmla="*/ 168431 h 534191"/>
              <a:gd name="connsiteX26" fmla="*/ 0 w 1499616"/>
              <a:gd name="connsiteY26" fmla="*/ 186719 h 53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99616" h="534191">
                <a:moveTo>
                  <a:pt x="1499616" y="534191"/>
                </a:moveTo>
                <a:cubicBezTo>
                  <a:pt x="1424940" y="417605"/>
                  <a:pt x="1350264" y="301019"/>
                  <a:pt x="1280160" y="241583"/>
                </a:cubicBezTo>
                <a:cubicBezTo>
                  <a:pt x="1210056" y="182147"/>
                  <a:pt x="1127760" y="176051"/>
                  <a:pt x="1078992" y="177575"/>
                </a:cubicBezTo>
                <a:cubicBezTo>
                  <a:pt x="1030224" y="179099"/>
                  <a:pt x="993648" y="220247"/>
                  <a:pt x="987552" y="250727"/>
                </a:cubicBezTo>
                <a:cubicBezTo>
                  <a:pt x="981456" y="281207"/>
                  <a:pt x="1011936" y="331499"/>
                  <a:pt x="1042416" y="360455"/>
                </a:cubicBezTo>
                <a:cubicBezTo>
                  <a:pt x="1072896" y="389411"/>
                  <a:pt x="1132332" y="421415"/>
                  <a:pt x="1170432" y="424463"/>
                </a:cubicBezTo>
                <a:cubicBezTo>
                  <a:pt x="1208532" y="427511"/>
                  <a:pt x="1249680" y="401603"/>
                  <a:pt x="1271016" y="378743"/>
                </a:cubicBezTo>
                <a:cubicBezTo>
                  <a:pt x="1292352" y="355883"/>
                  <a:pt x="1299972" y="316259"/>
                  <a:pt x="1298448" y="287303"/>
                </a:cubicBezTo>
                <a:cubicBezTo>
                  <a:pt x="1296924" y="258347"/>
                  <a:pt x="1295400" y="230915"/>
                  <a:pt x="1261872" y="205007"/>
                </a:cubicBezTo>
                <a:cubicBezTo>
                  <a:pt x="1228344" y="179099"/>
                  <a:pt x="1146048" y="137951"/>
                  <a:pt x="1097280" y="131855"/>
                </a:cubicBezTo>
                <a:cubicBezTo>
                  <a:pt x="1048512" y="125759"/>
                  <a:pt x="996696" y="131855"/>
                  <a:pt x="969264" y="168431"/>
                </a:cubicBezTo>
                <a:cubicBezTo>
                  <a:pt x="941832" y="205007"/>
                  <a:pt x="923544" y="302543"/>
                  <a:pt x="932688" y="351311"/>
                </a:cubicBezTo>
                <a:cubicBezTo>
                  <a:pt x="941832" y="400079"/>
                  <a:pt x="982980" y="441227"/>
                  <a:pt x="1024128" y="461039"/>
                </a:cubicBezTo>
                <a:cubicBezTo>
                  <a:pt x="1065276" y="480851"/>
                  <a:pt x="1139952" y="480851"/>
                  <a:pt x="1179576" y="470183"/>
                </a:cubicBezTo>
                <a:cubicBezTo>
                  <a:pt x="1219200" y="459515"/>
                  <a:pt x="1252728" y="432083"/>
                  <a:pt x="1261872" y="397031"/>
                </a:cubicBezTo>
                <a:cubicBezTo>
                  <a:pt x="1271016" y="361979"/>
                  <a:pt x="1251204" y="291875"/>
                  <a:pt x="1234440" y="259871"/>
                </a:cubicBezTo>
                <a:cubicBezTo>
                  <a:pt x="1217676" y="227867"/>
                  <a:pt x="1197864" y="221771"/>
                  <a:pt x="1161288" y="205007"/>
                </a:cubicBezTo>
                <a:cubicBezTo>
                  <a:pt x="1124712" y="188243"/>
                  <a:pt x="1060704" y="169955"/>
                  <a:pt x="1014984" y="159287"/>
                </a:cubicBezTo>
                <a:cubicBezTo>
                  <a:pt x="969264" y="148619"/>
                  <a:pt x="886968" y="140999"/>
                  <a:pt x="886968" y="140999"/>
                </a:cubicBezTo>
                <a:cubicBezTo>
                  <a:pt x="844296" y="134903"/>
                  <a:pt x="827532" y="142523"/>
                  <a:pt x="758952" y="122711"/>
                </a:cubicBezTo>
                <a:cubicBezTo>
                  <a:pt x="690372" y="102899"/>
                  <a:pt x="547116" y="41939"/>
                  <a:pt x="475488" y="22127"/>
                </a:cubicBezTo>
                <a:cubicBezTo>
                  <a:pt x="403860" y="2315"/>
                  <a:pt x="394716" y="-5305"/>
                  <a:pt x="329184" y="3839"/>
                </a:cubicBezTo>
                <a:cubicBezTo>
                  <a:pt x="263652" y="12983"/>
                  <a:pt x="124968" y="61751"/>
                  <a:pt x="82296" y="76991"/>
                </a:cubicBezTo>
                <a:cubicBezTo>
                  <a:pt x="39624" y="92231"/>
                  <a:pt x="74676" y="86135"/>
                  <a:pt x="73152" y="95279"/>
                </a:cubicBezTo>
                <a:cubicBezTo>
                  <a:pt x="71628" y="104423"/>
                  <a:pt x="71628" y="119663"/>
                  <a:pt x="73152" y="131855"/>
                </a:cubicBezTo>
                <a:cubicBezTo>
                  <a:pt x="74676" y="144047"/>
                  <a:pt x="94488" y="159287"/>
                  <a:pt x="82296" y="168431"/>
                </a:cubicBezTo>
                <a:cubicBezTo>
                  <a:pt x="70104" y="177575"/>
                  <a:pt x="35052" y="182147"/>
                  <a:pt x="0" y="186719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66" y="2629900"/>
            <a:ext cx="1453450" cy="83353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8398" y="2590978"/>
            <a:ext cx="1750105" cy="872456"/>
          </a:xfrm>
          <a:prstGeom prst="rect">
            <a:avLst/>
          </a:prstGeom>
        </p:spPr>
      </p:pic>
      <p:cxnSp>
        <p:nvCxnSpPr>
          <p:cNvPr id="16" name="Düz Ok Bağlayıcısı 15"/>
          <p:cNvCxnSpPr/>
          <p:nvPr/>
        </p:nvCxnSpPr>
        <p:spPr>
          <a:xfrm flipH="1">
            <a:off x="2099240" y="3106477"/>
            <a:ext cx="141245" cy="8586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88" y="2818713"/>
            <a:ext cx="1750105" cy="872456"/>
          </a:xfrm>
          <a:prstGeom prst="rect">
            <a:avLst/>
          </a:prstGeom>
        </p:spPr>
      </p:pic>
      <p:sp>
        <p:nvSpPr>
          <p:cNvPr id="14" name="Unvan 1"/>
          <p:cNvSpPr txBox="1">
            <a:spLocks/>
          </p:cNvSpPr>
          <p:nvPr/>
        </p:nvSpPr>
        <p:spPr>
          <a:xfrm>
            <a:off x="677599" y="689610"/>
            <a:ext cx="7464552" cy="5105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u="sng" dirty="0" smtClean="0">
                <a:latin typeface="Myriad Pro Cond" pitchFamily="34" charset="0"/>
              </a:rPr>
              <a:t>ÖRNEK AĞ BAGLANTISI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634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 animBg="1"/>
      <p:bldP spid="29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6829" y="1613412"/>
            <a:ext cx="6851142" cy="648079"/>
          </a:xfrm>
        </p:spPr>
        <p:txBody>
          <a:bodyPr>
            <a:normAutofit/>
          </a:bodyPr>
          <a:lstStyle/>
          <a:p>
            <a:r>
              <a:rPr lang="tr-TR" sz="1800" dirty="0" smtClean="0"/>
              <a:t>Bilgisayar ağlarını, ağın büyüklüğüne göre üç gruba ayırabiliriz.</a:t>
            </a:r>
            <a:endParaRPr lang="tr-TR" sz="1800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2972813" y="2343150"/>
            <a:ext cx="3204976" cy="48717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YEREL ALAN AĞI (LAN)</a:t>
            </a:r>
            <a:endParaRPr lang="tr-TR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1864924" y="3982463"/>
            <a:ext cx="5355278" cy="487174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GENİŞ ALAN AĞI (WAN)</a:t>
            </a:r>
            <a:endParaRPr lang="tr-TR" dirty="0"/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2528025" y="3162807"/>
            <a:ext cx="4157252" cy="487174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METROPOL ALAN AĞI (MAN)</a:t>
            </a:r>
            <a:endParaRPr lang="tr-TR" dirty="0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677599" y="689610"/>
            <a:ext cx="7464552" cy="5105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u="sng" dirty="0" smtClean="0">
                <a:latin typeface="Myriad Pro Cond" pitchFamily="34" charset="0"/>
              </a:rPr>
              <a:t>AĞ TÜRLERİ                   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130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0148" y="1780722"/>
            <a:ext cx="4094552" cy="2660190"/>
          </a:xfrm>
        </p:spPr>
        <p:txBody>
          <a:bodyPr>
            <a:noAutofit/>
          </a:bodyPr>
          <a:lstStyle/>
          <a:p>
            <a:r>
              <a:rPr lang="tr-TR" sz="1800" dirty="0"/>
              <a:t>Birbirine </a:t>
            </a:r>
            <a:r>
              <a:rPr lang="tr-TR" sz="1800" b="1" dirty="0" smtClean="0"/>
              <a:t>yakın</a:t>
            </a:r>
            <a:r>
              <a:rPr lang="tr-TR" sz="1800" dirty="0" smtClean="0"/>
              <a:t>, aynı oda veya bina içerisinde yer alan bilgisayarların bağlanmasıyla </a:t>
            </a:r>
            <a:r>
              <a:rPr lang="tr-TR" sz="1800" dirty="0"/>
              <a:t>oluşturulur</a:t>
            </a:r>
            <a:r>
              <a:rPr lang="tr-TR" sz="1800" dirty="0" smtClean="0"/>
              <a:t>.</a:t>
            </a:r>
          </a:p>
          <a:p>
            <a:endParaRPr lang="tr-TR" sz="1800" dirty="0" smtClean="0"/>
          </a:p>
          <a:p>
            <a:r>
              <a:rPr lang="tr-TR" sz="1800" dirty="0" smtClean="0"/>
              <a:t>Örneğin bir işyerindeki, okuldaki hatta evimizdeki bilgisayarları birbirine bağlayarak oluşturduğumuz ağ bir yere alan ağıdır.</a:t>
            </a:r>
            <a:endParaRPr lang="tr-TR" sz="1800" dirty="0"/>
          </a:p>
        </p:txBody>
      </p:sp>
      <p:pic>
        <p:nvPicPr>
          <p:cNvPr id="4098" name="Picture 2" descr="http://community.plus.net/library/wp-content/uploads/2010/07/home_n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50" y="1776431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677599" y="689610"/>
            <a:ext cx="7464552" cy="5105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u="sng" dirty="0" smtClean="0">
                <a:latin typeface="Myriad Pro Cond" pitchFamily="34" charset="0"/>
              </a:rPr>
              <a:t>YEREL ALAN AĞI (LAN)               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4685880" y="4447492"/>
            <a:ext cx="3793871" cy="39107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2000" dirty="0" smtClean="0"/>
              <a:t>LAN: Lokal Arena Network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27314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2900" y="1681163"/>
            <a:ext cx="4406900" cy="2657475"/>
          </a:xfrm>
        </p:spPr>
        <p:txBody>
          <a:bodyPr>
            <a:normAutofit/>
          </a:bodyPr>
          <a:lstStyle/>
          <a:p>
            <a:r>
              <a:rPr lang="tr-TR" sz="1800" dirty="0" smtClean="0"/>
              <a:t>İçerisinden birden çok Yerel Alan Ağı barındıran, bir üniversite kampüsü, büyük bir işyeri, şehri</a:t>
            </a:r>
            <a:r>
              <a:rPr lang="tr-TR" sz="1800" dirty="0"/>
              <a:t> </a:t>
            </a:r>
            <a:r>
              <a:rPr lang="tr-TR" sz="1800" dirty="0" smtClean="0"/>
              <a:t>veya bölgeyi kapsayan ağ türüdür.</a:t>
            </a:r>
          </a:p>
          <a:p>
            <a:endParaRPr lang="tr-TR" sz="1800" dirty="0" smtClean="0"/>
          </a:p>
          <a:p>
            <a:r>
              <a:rPr lang="tr-TR" sz="1800" dirty="0" smtClean="0"/>
              <a:t>Örneğin bir ildeki tüm </a:t>
            </a:r>
            <a:r>
              <a:rPr lang="tr-TR" sz="1800" b="1" dirty="0" smtClean="0"/>
              <a:t>bankaların</a:t>
            </a:r>
            <a:r>
              <a:rPr lang="tr-TR" sz="1800" dirty="0" smtClean="0"/>
              <a:t> farklı şubelerinin bilgisayarları Metropol Alan Ağı ile birbirine bağlıdır.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06" y="1276350"/>
            <a:ext cx="4247194" cy="280035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77599" y="689610"/>
            <a:ext cx="7464552" cy="5105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u="sng" dirty="0" smtClean="0">
                <a:latin typeface="Myriad Pro Cond" pitchFamily="34" charset="0"/>
              </a:rPr>
              <a:t>METROPOL ALAN AĞI (MAN)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4896807" y="4559133"/>
            <a:ext cx="3793871" cy="39107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000" dirty="0" smtClean="0"/>
              <a:t>MAN: Metropol Arena Network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8228227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599" y="1722559"/>
            <a:ext cx="4358850" cy="2624851"/>
          </a:xfrm>
        </p:spPr>
        <p:txBody>
          <a:bodyPr>
            <a:normAutofit/>
          </a:bodyPr>
          <a:lstStyle/>
          <a:p>
            <a:r>
              <a:rPr lang="tr-TR" sz="1800" dirty="0"/>
              <a:t>Bir ülke ya da dünya </a:t>
            </a:r>
            <a:r>
              <a:rPr lang="tr-TR" sz="1800" dirty="0" smtClean="0"/>
              <a:t>çapında, aralarında yüzlerce </a:t>
            </a:r>
            <a:r>
              <a:rPr lang="tr-TR" sz="1800" dirty="0"/>
              <a:t>veya binlerce kilometre </a:t>
            </a:r>
            <a:r>
              <a:rPr lang="tr-TR" sz="1800" dirty="0" smtClean="0"/>
              <a:t>mesafe bulunan bilgisayar ve ağların birbirine bağlanmasıyla oluşur.</a:t>
            </a:r>
          </a:p>
          <a:p>
            <a:endParaRPr lang="tr-TR" sz="1800" dirty="0" smtClean="0"/>
          </a:p>
          <a:p>
            <a:r>
              <a:rPr lang="tr-TR" sz="1800" dirty="0" smtClean="0"/>
              <a:t>Bilinen en büyük Geniş Alan Ağı, </a:t>
            </a:r>
            <a:r>
              <a:rPr lang="tr-TR" sz="1800" b="1" dirty="0" err="1" smtClean="0"/>
              <a:t>İNTERNET</a:t>
            </a:r>
            <a:r>
              <a:rPr lang="tr-TR" sz="1800" dirty="0" err="1" smtClean="0"/>
              <a:t>’tir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30" y="1685926"/>
            <a:ext cx="3596375" cy="2361660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77599" y="689610"/>
            <a:ext cx="7464552" cy="5105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u="sng" dirty="0" smtClean="0">
                <a:latin typeface="Myriad Pro Cond" pitchFamily="34" charset="0"/>
              </a:rPr>
              <a:t>GENİŞ ALAN AĞI (WAN)            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5036450" y="4220057"/>
            <a:ext cx="3793871" cy="39107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2000" dirty="0" smtClean="0"/>
              <a:t>WAN: </a:t>
            </a:r>
            <a:r>
              <a:rPr lang="tr-TR" sz="2000" dirty="0" err="1" smtClean="0"/>
              <a:t>Wide</a:t>
            </a:r>
            <a:r>
              <a:rPr lang="tr-TR" sz="2000" dirty="0" smtClean="0"/>
              <a:t> Arena Network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0511724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5827" y="1447803"/>
            <a:ext cx="7213320" cy="523872"/>
          </a:xfrm>
        </p:spPr>
        <p:txBody>
          <a:bodyPr>
            <a:noAutofit/>
          </a:bodyPr>
          <a:lstStyle/>
          <a:p>
            <a:r>
              <a:rPr lang="tr-TR" sz="2000" dirty="0" smtClean="0"/>
              <a:t>İnternet’e bağlanmak için aşağıdaki yazılım ve donanımlara sahip olmamız gerekir. </a:t>
            </a: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849320" y="2783833"/>
            <a:ext cx="1380243" cy="25914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BİLGİSAYAR</a:t>
            </a:r>
            <a:endParaRPr lang="tr-TR" sz="1400" b="1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849319" y="3864175"/>
            <a:ext cx="1380243" cy="25914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MODEM</a:t>
            </a:r>
            <a:endParaRPr lang="tr-TR" sz="1600" b="1" dirty="0"/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3270526" y="3879413"/>
            <a:ext cx="1783925" cy="25914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KABLOLAR</a:t>
            </a:r>
            <a:endParaRPr lang="tr-TR" sz="1600" b="1" dirty="0"/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2801102" y="4514991"/>
            <a:ext cx="2885406" cy="2591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İNTERNET SERVİS SAĞLAYICI</a:t>
            </a:r>
            <a:endParaRPr lang="tr-TR" sz="1400" b="1" dirty="0"/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3268888" y="2777204"/>
            <a:ext cx="1783926" cy="25914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İŞLETİM SİSTEMİ</a:t>
            </a:r>
            <a:endParaRPr lang="tr-TR" sz="1400" b="1" dirty="0"/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5920634" y="2783833"/>
            <a:ext cx="1905810" cy="25914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TARAYICI YAZILIMI</a:t>
            </a:r>
            <a:endParaRPr lang="tr-TR" sz="1400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920634" y="3876755"/>
            <a:ext cx="1905810" cy="25914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TELEFON HATTI</a:t>
            </a:r>
            <a:endParaRPr lang="tr-TR" sz="1600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5" y="2182954"/>
            <a:ext cx="1087960" cy="542366"/>
          </a:xfrm>
          <a:prstGeom prst="rect">
            <a:avLst/>
          </a:prstGeom>
        </p:spPr>
      </p:pic>
      <p:pic>
        <p:nvPicPr>
          <p:cNvPr id="5122" name="Picture 2" descr="http://gmdergi.com/online/wp-content/uploads/2013/11/windows_x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37" y="2203015"/>
            <a:ext cx="1016431" cy="55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3.findthebest.com/sites/default/files/494/media/images/Internet_Explorer_Web_Browser_60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688" y="2182954"/>
            <a:ext cx="688627" cy="5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5" y="3159999"/>
            <a:ext cx="1087960" cy="623930"/>
          </a:xfrm>
          <a:prstGeom prst="rect">
            <a:avLst/>
          </a:prstGeom>
        </p:spPr>
      </p:pic>
      <p:pic>
        <p:nvPicPr>
          <p:cNvPr id="5126" name="Picture 6" descr="http://telcoantennas.com.au/site/sites/default/files/imagecache/product_full/cat6-shielded-ethernet-cable-networking-1m_SMALL_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084" y="3160000"/>
            <a:ext cx="835442" cy="62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ripi.ir/portals/0/icon/phone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19" y="3169522"/>
            <a:ext cx="904763" cy="67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paslikasa.com/wp-content/uploads/2012/11/ttne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97" y="4485759"/>
            <a:ext cx="1285096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altug.gurkaynak.info/wp-content/uploads/2013/01/superonline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46" y="4379563"/>
            <a:ext cx="1988787" cy="4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Unvan 1"/>
          <p:cNvSpPr txBox="1">
            <a:spLocks/>
          </p:cNvSpPr>
          <p:nvPr/>
        </p:nvSpPr>
        <p:spPr>
          <a:xfrm>
            <a:off x="677599" y="689610"/>
            <a:ext cx="7464552" cy="5105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u="sng" dirty="0" smtClean="0">
                <a:latin typeface="Myriad Pro Cond" pitchFamily="34" charset="0"/>
              </a:rPr>
              <a:t>İNTERNETE NASIL BAĞLANIR?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369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Aydınkonak</a:t>
            </a:r>
            <a:r>
              <a:rPr lang="tr-TR" dirty="0" smtClean="0"/>
              <a:t> Ortaokulu</a:t>
            </a:r>
          </a:p>
          <a:p>
            <a:r>
              <a:rPr lang="tr-TR" dirty="0" smtClean="0"/>
              <a:t>Bilişim Teknolojileri ve Yazılım Dersi</a:t>
            </a:r>
          </a:p>
          <a:p>
            <a:endParaRPr lang="tr-TR" dirty="0"/>
          </a:p>
          <a:p>
            <a:r>
              <a:rPr lang="tr-TR" smtClean="0"/>
              <a:t>Çağlar </a:t>
            </a:r>
            <a:r>
              <a:rPr lang="tr-TR" smtClean="0"/>
              <a:t>GÜLCEK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50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599" y="689610"/>
            <a:ext cx="7464552" cy="510540"/>
          </a:xfrm>
        </p:spPr>
        <p:txBody>
          <a:bodyPr>
            <a:noAutofit/>
          </a:bodyPr>
          <a:lstStyle/>
          <a:p>
            <a:r>
              <a:rPr lang="tr-TR" sz="3600" b="1" u="sng" dirty="0" smtClean="0">
                <a:latin typeface="Myriad Pro Cond" pitchFamily="34" charset="0"/>
              </a:rPr>
              <a:t>İNTERNET NEDİR?    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4329" y="1373680"/>
            <a:ext cx="7899146" cy="753059"/>
          </a:xfrm>
        </p:spPr>
        <p:txBody>
          <a:bodyPr>
            <a:noAutofit/>
          </a:bodyPr>
          <a:lstStyle/>
          <a:p>
            <a:r>
              <a:rPr lang="tr-TR" sz="2000" dirty="0" smtClean="0"/>
              <a:t>Dünya </a:t>
            </a:r>
            <a:r>
              <a:rPr lang="tr-TR" sz="2000" dirty="0"/>
              <a:t>genelindeki bilgisayar ağlarını ve kurumsal bilgisayar sistemlerini birbirine bağlayan </a:t>
            </a:r>
            <a:r>
              <a:rPr lang="tr-TR" sz="2000" b="1" dirty="0"/>
              <a:t>elektronik iletişim ağıdır</a:t>
            </a:r>
            <a:r>
              <a:rPr lang="tr-TR" sz="20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31" y="2266949"/>
            <a:ext cx="3410744" cy="27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7791" y="1775460"/>
            <a:ext cx="3899823" cy="2975317"/>
          </a:xfrm>
        </p:spPr>
        <p:txBody>
          <a:bodyPr>
            <a:normAutofit/>
          </a:bodyPr>
          <a:lstStyle/>
          <a:p>
            <a:r>
              <a:rPr lang="tr-TR" sz="2000" dirty="0" smtClean="0"/>
              <a:t>ARPANET dünyanın </a:t>
            </a:r>
            <a:r>
              <a:rPr lang="tr-TR" sz="2000" dirty="0"/>
              <a:t>ilk paket dağıtımı ağı ve evrensel İnternet'in </a:t>
            </a:r>
            <a:r>
              <a:rPr lang="tr-TR" sz="2000" dirty="0" smtClean="0"/>
              <a:t>öncülüdür.</a:t>
            </a:r>
          </a:p>
          <a:p>
            <a:endParaRPr lang="tr-TR" sz="2000" dirty="0"/>
          </a:p>
          <a:p>
            <a:r>
              <a:rPr lang="tr-TR" sz="2000" dirty="0"/>
              <a:t>1969 yılında ABD Savunma Bakanlığı bünyesindeki “İleri Araştırma Projeleri Ajansı” tarafından ortaya çıkartılmıştır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1871296"/>
            <a:ext cx="3388362" cy="2437228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677599" y="689610"/>
            <a:ext cx="7464552" cy="5105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u="sng" dirty="0" smtClean="0">
                <a:latin typeface="Myriad Pro Cond" pitchFamily="34" charset="0"/>
              </a:rPr>
              <a:t>İNTERNETİN TARİHÇESİ 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172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7791" y="1775460"/>
            <a:ext cx="4593506" cy="2975317"/>
          </a:xfrm>
        </p:spPr>
        <p:txBody>
          <a:bodyPr>
            <a:normAutofit/>
          </a:bodyPr>
          <a:lstStyle/>
          <a:p>
            <a:r>
              <a:rPr lang="tr-TR" sz="2000" dirty="0" smtClean="0"/>
              <a:t>Türkiye’de interneti ilk kullanan kurum ODTÜ’dür.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(Orta Doğu Teknik Üniversitesi)</a:t>
            </a:r>
          </a:p>
          <a:p>
            <a:endParaRPr lang="tr-TR" sz="2000" dirty="0" smtClean="0"/>
          </a:p>
          <a:p>
            <a:r>
              <a:rPr lang="tr-TR" sz="2000" dirty="0" smtClean="0"/>
              <a:t>Türkiye </a:t>
            </a:r>
            <a:r>
              <a:rPr lang="tr-TR" sz="2000" dirty="0"/>
              <a:t>İnternet’e Nisan 1993 ’ten beri bağlıdır. </a:t>
            </a:r>
            <a:endParaRPr lang="tr-TR" sz="2000" dirty="0" smtClean="0"/>
          </a:p>
          <a:p>
            <a:endParaRPr lang="tr-TR" sz="2000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677599" y="689610"/>
            <a:ext cx="7464552" cy="5105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u="sng" dirty="0" smtClean="0">
                <a:latin typeface="Myriad Pro Cond" pitchFamily="34" charset="0"/>
              </a:rPr>
              <a:t>İNTERNETİN TARİHÇESİ 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899" y="1859639"/>
            <a:ext cx="2693470" cy="19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645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0030" y="1806087"/>
            <a:ext cx="3806571" cy="269924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İki ya da daha fazla bilgisayarın birbirine bağlanmasıyla oluşan yapıya </a:t>
            </a:r>
            <a:r>
              <a:rPr lang="tr-TR" sz="2000" b="1" dirty="0" smtClean="0"/>
              <a:t>bilgisayar ağı </a:t>
            </a:r>
            <a:r>
              <a:rPr lang="tr-TR" sz="2000" dirty="0" smtClean="0"/>
              <a:t>denir.</a:t>
            </a:r>
          </a:p>
          <a:p>
            <a:endParaRPr lang="tr-TR" sz="2000" dirty="0" smtClean="0"/>
          </a:p>
          <a:p>
            <a:r>
              <a:rPr lang="tr-TR" sz="2000" dirty="0" smtClean="0"/>
              <a:t>Ağ üzerindeki bilgisayarlar birbirleriyle </a:t>
            </a:r>
            <a:r>
              <a:rPr lang="tr-TR" sz="2000" b="1" dirty="0" smtClean="0"/>
              <a:t>bilgi</a:t>
            </a:r>
            <a:r>
              <a:rPr lang="tr-TR" sz="2000" dirty="0" smtClean="0"/>
              <a:t> alışverişinde bulunabilirler.</a:t>
            </a:r>
            <a:endParaRPr lang="tr-TR" sz="2000" dirty="0"/>
          </a:p>
        </p:txBody>
      </p:sp>
      <p:pic>
        <p:nvPicPr>
          <p:cNvPr id="1026" name="Picture 2" descr="http://www.serikeksenbilgisayar.com/img/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104" y="1684694"/>
            <a:ext cx="3130659" cy="234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677599" y="689610"/>
            <a:ext cx="7464552" cy="5105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u="sng" dirty="0" smtClean="0">
                <a:latin typeface="Myriad Pro Cond" pitchFamily="34" charset="0"/>
              </a:rPr>
              <a:t>BİLGİSAYAR AĞI NEDİR?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190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2785" y="1276353"/>
            <a:ext cx="8189012" cy="3189559"/>
          </a:xfrm>
        </p:spPr>
        <p:txBody>
          <a:bodyPr>
            <a:noAutofit/>
          </a:bodyPr>
          <a:lstStyle/>
          <a:p>
            <a:r>
              <a:rPr lang="tr-TR" sz="1400" dirty="0" smtClean="0"/>
              <a:t>Bir bilgisayar ağı kurmanın en temel nedeni ağdaki bilgisayarlar arasında </a:t>
            </a:r>
            <a:r>
              <a:rPr lang="tr-TR" sz="1400" b="1" dirty="0" smtClean="0"/>
              <a:t>iletişim</a:t>
            </a:r>
            <a:r>
              <a:rPr lang="tr-TR" sz="1400" dirty="0" smtClean="0"/>
              <a:t> kurmaktır.</a:t>
            </a:r>
          </a:p>
          <a:p>
            <a:r>
              <a:rPr lang="tr-TR" sz="1400" dirty="0" smtClean="0"/>
              <a:t>Örneğin, ağ üzerindeki bir bilgisayarda yer alan müzikleri ağdaki diğer bilgisayarlar çalabilir.</a:t>
            </a:r>
          </a:p>
          <a:p>
            <a:r>
              <a:rPr lang="tr-TR" sz="1400" dirty="0" smtClean="0"/>
              <a:t>Bilgisayar ağlarına şu sebeplerden dolayı ihtiyaç vardır: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024" y="2529863"/>
            <a:ext cx="2690648" cy="2017986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677599" y="689610"/>
            <a:ext cx="7464552" cy="5105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u="sng" dirty="0" smtClean="0">
                <a:latin typeface="Myriad Pro Cond" pitchFamily="34" charset="0"/>
              </a:rPr>
              <a:t>BİLGİSAYAR AĞI NEDEN KULLANILIR?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2100" y="2215260"/>
            <a:ext cx="469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/>
              <a:t>Dosya paylaşmak.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/>
              <a:t>Yazıcı, tarayıcı gibi donanımları paylaşmak.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/>
              <a:t>Birbirleriyle iletişim kuran yazılım, oyun vs. kullanmak.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/>
              <a:t>İnternet hizmeti gibi çeşitli servisleri paylaşmak.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/>
              <a:t>Ağ üzerinden cihazların kontrolünü ve yönetimini sağlamak.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4005614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4289" y="1428753"/>
            <a:ext cx="7567863" cy="809106"/>
          </a:xfrm>
        </p:spPr>
        <p:txBody>
          <a:bodyPr>
            <a:noAutofit/>
          </a:bodyPr>
          <a:lstStyle/>
          <a:p>
            <a:r>
              <a:rPr lang="tr-TR" sz="2000" dirty="0" smtClean="0"/>
              <a:t>Bilişim Teknolojileri sınıfımızda tüm bilgisayarlarımızdan </a:t>
            </a:r>
            <a:r>
              <a:rPr lang="tr-TR" sz="2000" b="1" dirty="0" smtClean="0"/>
              <a:t>çıktı</a:t>
            </a:r>
            <a:r>
              <a:rPr lang="tr-TR" sz="2000" dirty="0" smtClean="0"/>
              <a:t> alınabilmesini istiyoruz. Bu durumda her bilgisayar için </a:t>
            </a:r>
            <a:r>
              <a:rPr lang="tr-TR" sz="2000" b="1" dirty="0" smtClean="0"/>
              <a:t>ayrı</a:t>
            </a:r>
            <a:r>
              <a:rPr lang="tr-TR" sz="2000" dirty="0" smtClean="0"/>
              <a:t> bir </a:t>
            </a:r>
            <a:r>
              <a:rPr lang="tr-TR" sz="2000" b="1" dirty="0" smtClean="0"/>
              <a:t>yazıcı</a:t>
            </a:r>
            <a:r>
              <a:rPr lang="tr-TR" sz="2000" dirty="0" smtClean="0"/>
              <a:t> satın almanız gerekiyor.</a:t>
            </a:r>
            <a:endParaRPr lang="tr-TR" sz="2000" dirty="0"/>
          </a:p>
        </p:txBody>
      </p:sp>
      <p:sp>
        <p:nvSpPr>
          <p:cNvPr id="4" name="AutoShape 2" descr="http://upload.wikimedia.org/wikipedia/commons/thumb/c/c1/Computer-aj_aj_ashton_01.svg/320px-Computer-aj_aj_ashton_01.svg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4" y="2248734"/>
            <a:ext cx="1552903" cy="116467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3" y="3972161"/>
            <a:ext cx="770532" cy="57789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65" y="3607833"/>
            <a:ext cx="1552903" cy="116467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7094" y="3607832"/>
            <a:ext cx="1552903" cy="116467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2" y="2588442"/>
            <a:ext cx="800588" cy="60044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6395" y="3895315"/>
            <a:ext cx="873346" cy="65501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0166" y="2237860"/>
            <a:ext cx="1552903" cy="116467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8646" y="2503566"/>
            <a:ext cx="873346" cy="655010"/>
          </a:xfrm>
          <a:prstGeom prst="rect">
            <a:avLst/>
          </a:prstGeom>
        </p:spPr>
      </p:pic>
      <p:sp>
        <p:nvSpPr>
          <p:cNvPr id="5" name="Çarpma 4"/>
          <p:cNvSpPr/>
          <p:nvPr/>
        </p:nvSpPr>
        <p:spPr>
          <a:xfrm>
            <a:off x="3707027" y="2722430"/>
            <a:ext cx="1400432" cy="988541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Unvan 1"/>
          <p:cNvSpPr txBox="1">
            <a:spLocks/>
          </p:cNvSpPr>
          <p:nvPr/>
        </p:nvSpPr>
        <p:spPr>
          <a:xfrm>
            <a:off x="677599" y="689610"/>
            <a:ext cx="7464552" cy="5105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u="sng" dirty="0" smtClean="0">
                <a:latin typeface="Myriad Pro Cond" pitchFamily="34" charset="0"/>
              </a:rPr>
              <a:t>BİLGİSAYAR AĞI KULLANMAZSAK?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957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5664" y="1514476"/>
            <a:ext cx="7904837" cy="950226"/>
          </a:xfrm>
        </p:spPr>
        <p:txBody>
          <a:bodyPr>
            <a:normAutofit lnSpcReduction="10000"/>
          </a:bodyPr>
          <a:lstStyle/>
          <a:p>
            <a:r>
              <a:rPr lang="tr-TR" sz="2000" dirty="0" smtClean="0"/>
              <a:t>Fakat eğer bilgisayarlarımız arasında bir ağ bağlantısı kurar isek, hem gereksiz </a:t>
            </a:r>
            <a:r>
              <a:rPr lang="tr-TR" sz="2000" b="1" dirty="0" smtClean="0"/>
              <a:t>masraftan</a:t>
            </a:r>
            <a:r>
              <a:rPr lang="tr-TR" sz="2000" dirty="0" smtClean="0"/>
              <a:t> hem de onlarca yazıcıyı koyacak </a:t>
            </a:r>
            <a:r>
              <a:rPr lang="tr-TR" sz="2000" b="1" dirty="0" smtClean="0"/>
              <a:t>yer</a:t>
            </a:r>
            <a:r>
              <a:rPr lang="tr-TR" sz="2000" dirty="0" smtClean="0"/>
              <a:t> bulma derdinden kurtulmuş olacağız.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006" y="2464701"/>
            <a:ext cx="1259306" cy="9444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33" y="2694157"/>
            <a:ext cx="711511" cy="53363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63" y="3850150"/>
            <a:ext cx="1259306" cy="94448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34" y="3850150"/>
            <a:ext cx="1259306" cy="94448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36" y="3856882"/>
            <a:ext cx="1259306" cy="94448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38" y="3856882"/>
            <a:ext cx="1259306" cy="9444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40" y="3850150"/>
            <a:ext cx="1259306" cy="944480"/>
          </a:xfrm>
          <a:prstGeom prst="rect">
            <a:avLst/>
          </a:prstGeom>
        </p:spPr>
      </p:pic>
      <p:grpSp>
        <p:nvGrpSpPr>
          <p:cNvPr id="26" name="Grup 25"/>
          <p:cNvGrpSpPr/>
          <p:nvPr/>
        </p:nvGrpSpPr>
        <p:grpSpPr>
          <a:xfrm>
            <a:off x="1215317" y="3409181"/>
            <a:ext cx="6931177" cy="1335933"/>
            <a:chOff x="1207079" y="3528122"/>
            <a:chExt cx="6931177" cy="1781244"/>
          </a:xfrm>
        </p:grpSpPr>
        <p:cxnSp>
          <p:nvCxnSpPr>
            <p:cNvPr id="14" name="Düz Bağlayıcı 13"/>
            <p:cNvCxnSpPr>
              <a:stCxn id="6" idx="0"/>
              <a:endCxn id="10" idx="0"/>
            </p:cNvCxnSpPr>
            <p:nvPr/>
          </p:nvCxnSpPr>
          <p:spPr>
            <a:xfrm>
              <a:off x="1207079" y="4116081"/>
              <a:ext cx="6931177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4728063" y="3528122"/>
              <a:ext cx="0" cy="5969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>
              <a:stCxn id="6" idx="0"/>
            </p:cNvCxnSpPr>
            <p:nvPr/>
          </p:nvCxnSpPr>
          <p:spPr>
            <a:xfrm>
              <a:off x="1215316" y="5133533"/>
              <a:ext cx="0" cy="15935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>
              <a:stCxn id="7" idx="0"/>
            </p:cNvCxnSpPr>
            <p:nvPr/>
          </p:nvCxnSpPr>
          <p:spPr>
            <a:xfrm>
              <a:off x="3029987" y="5133533"/>
              <a:ext cx="0" cy="17583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>
              <a:stCxn id="8" idx="0"/>
            </p:cNvCxnSpPr>
            <p:nvPr/>
          </p:nvCxnSpPr>
          <p:spPr>
            <a:xfrm>
              <a:off x="4735489" y="5142510"/>
              <a:ext cx="0" cy="1503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Bağlayıcı 23"/>
            <p:cNvCxnSpPr/>
            <p:nvPr/>
          </p:nvCxnSpPr>
          <p:spPr>
            <a:xfrm>
              <a:off x="6310184" y="4116081"/>
              <a:ext cx="0" cy="1675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Düz Bağlayıcı 24"/>
            <p:cNvCxnSpPr/>
            <p:nvPr/>
          </p:nvCxnSpPr>
          <p:spPr>
            <a:xfrm>
              <a:off x="8138256" y="4107843"/>
              <a:ext cx="0" cy="1675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Unvan 1"/>
          <p:cNvSpPr txBox="1">
            <a:spLocks/>
          </p:cNvSpPr>
          <p:nvPr/>
        </p:nvSpPr>
        <p:spPr>
          <a:xfrm>
            <a:off x="677599" y="689610"/>
            <a:ext cx="7464552" cy="5105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u="sng" dirty="0" smtClean="0">
                <a:latin typeface="Myriad Pro Cond" pitchFamily="34" charset="0"/>
              </a:rPr>
              <a:t>ÇÖZÜM BİLGİSAYAR AĞI KURMAK!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7808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4029" y="1695453"/>
            <a:ext cx="7346782" cy="3114676"/>
          </a:xfrm>
        </p:spPr>
        <p:txBody>
          <a:bodyPr>
            <a:normAutofit/>
          </a:bodyPr>
          <a:lstStyle/>
          <a:p>
            <a:r>
              <a:rPr lang="tr-TR" sz="2000" dirty="0" smtClean="0"/>
              <a:t>Bilgisayarlar arasında ağ bağlantısı kurmak için bazı yazılım ve donanımlara ihtiyacımız var.</a:t>
            </a:r>
            <a:endParaRPr lang="tr-TR" sz="2000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301580" y="2798490"/>
            <a:ext cx="1869989" cy="33981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İŞLETİM SİSTEMİ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3920526" y="4068342"/>
            <a:ext cx="3954162" cy="339811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MODEM VEYA DAĞITICI (HUB)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1293342" y="4068342"/>
            <a:ext cx="1869989" cy="339811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KABLOLAR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4224984" y="2798490"/>
            <a:ext cx="3345247" cy="339811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AĞ KARTI (ETHERNET KARTI)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677599" y="689610"/>
            <a:ext cx="7464552" cy="51054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u="sng" dirty="0" smtClean="0">
                <a:latin typeface="Myriad Pro Cond" pitchFamily="34" charset="0"/>
              </a:rPr>
              <a:t>AĞ NASIL KURULUR?                                            .</a:t>
            </a:r>
            <a:endParaRPr lang="tr-TR" sz="3600" b="1" u="sng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017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08software">
  <a:themeElements>
    <a:clrScheme name="01abstrac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abstrac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abstra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bstrac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bstrac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TS101875468 (1)</Template>
  <TotalTime>0</TotalTime>
  <Words>527</Words>
  <Application>Microsoft Office PowerPoint</Application>
  <PresentationFormat>Ekran Gösterisi (16:9)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Kontortema</vt:lpstr>
      <vt:lpstr>1_Kontortema</vt:lpstr>
      <vt:lpstr>08software</vt:lpstr>
      <vt:lpstr>Custom Design</vt:lpstr>
      <vt:lpstr>1_Custom Design</vt:lpstr>
      <vt:lpstr>1_Default Design</vt:lpstr>
      <vt:lpstr>Akış</vt:lpstr>
      <vt:lpstr>PowerPoint Sunusu</vt:lpstr>
      <vt:lpstr>İNTERNET NEDİR?                                           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2013-12-15T18:09:39Z</dcterms:created>
  <dcterms:modified xsi:type="dcterms:W3CDTF">2016-07-24T21:33:53Z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